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59" r:id="rId5"/>
    <p:sldId id="260" r:id="rId6"/>
    <p:sldId id="261" r:id="rId7"/>
    <p:sldId id="262" r:id="rId8"/>
    <p:sldId id="263" r:id="rId9"/>
    <p:sldId id="275" r:id="rId10"/>
    <p:sldId id="264" r:id="rId11"/>
    <p:sldId id="273" r:id="rId12"/>
    <p:sldId id="265" r:id="rId13"/>
    <p:sldId id="268" r:id="rId14"/>
    <p:sldId id="266" r:id="rId15"/>
    <p:sldId id="267" r:id="rId16"/>
    <p:sldId id="269" r:id="rId17"/>
    <p:sldId id="270" r:id="rId18"/>
    <p:sldId id="271" r:id="rId19"/>
    <p:sldId id="272" r:id="rId20"/>
    <p:sldId id="276" r:id="rId21"/>
    <p:sldId id="277"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78"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8F9010-A863-4FD0-A2AF-4DC78F951380}" type="datetimeFigureOut">
              <a:rPr lang="en-NZ" smtClean="0"/>
              <a:t>8/10/2016</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1A4BD4-2C16-4F88-8D37-1FBF68AAD777}" type="slidenum">
              <a:rPr lang="en-NZ" smtClean="0"/>
              <a:t>‹#›</a:t>
            </a:fld>
            <a:endParaRPr lang="en-NZ"/>
          </a:p>
        </p:txBody>
      </p:sp>
    </p:spTree>
    <p:extLst>
      <p:ext uri="{BB962C8B-B14F-4D97-AF65-F5344CB8AC3E}">
        <p14:creationId xmlns:p14="http://schemas.microsoft.com/office/powerpoint/2010/main" val="3166069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B603FF-BBC4-674C-B043-CE9B54708282}" type="slidenum">
              <a:rPr lang="en-US" smtClean="0"/>
              <a:t>26</a:t>
            </a:fld>
            <a:endParaRPr lang="en-US"/>
          </a:p>
        </p:txBody>
      </p:sp>
    </p:spTree>
    <p:extLst>
      <p:ext uri="{BB962C8B-B14F-4D97-AF65-F5344CB8AC3E}">
        <p14:creationId xmlns:p14="http://schemas.microsoft.com/office/powerpoint/2010/main" val="3086668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NZ"/>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D32AA64D-79CD-49DD-80BA-BC6E00B6F272}" type="datetimeFigureOut">
              <a:rPr lang="en-NZ" smtClean="0"/>
              <a:t>8/10/2016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17E3471E-02DA-4933-8FA7-46563BB93347}" type="slidenum">
              <a:rPr lang="en-NZ" smtClean="0"/>
              <a:t>‹#›</a:t>
            </a:fld>
            <a:endParaRPr lang="en-NZ"/>
          </a:p>
        </p:txBody>
      </p:sp>
    </p:spTree>
    <p:extLst>
      <p:ext uri="{BB962C8B-B14F-4D97-AF65-F5344CB8AC3E}">
        <p14:creationId xmlns:p14="http://schemas.microsoft.com/office/powerpoint/2010/main" val="1822254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D32AA64D-79CD-49DD-80BA-BC6E00B6F272}" type="datetimeFigureOut">
              <a:rPr lang="en-NZ" smtClean="0"/>
              <a:t>8/10/2016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17E3471E-02DA-4933-8FA7-46563BB93347}" type="slidenum">
              <a:rPr lang="en-NZ" smtClean="0"/>
              <a:t>‹#›</a:t>
            </a:fld>
            <a:endParaRPr lang="en-NZ"/>
          </a:p>
        </p:txBody>
      </p:sp>
    </p:spTree>
    <p:extLst>
      <p:ext uri="{BB962C8B-B14F-4D97-AF65-F5344CB8AC3E}">
        <p14:creationId xmlns:p14="http://schemas.microsoft.com/office/powerpoint/2010/main" val="564592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D32AA64D-79CD-49DD-80BA-BC6E00B6F272}" type="datetimeFigureOut">
              <a:rPr lang="en-NZ" smtClean="0"/>
              <a:t>8/10/2016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17E3471E-02DA-4933-8FA7-46563BB93347}" type="slidenum">
              <a:rPr lang="en-NZ" smtClean="0"/>
              <a:t>‹#›</a:t>
            </a:fld>
            <a:endParaRPr lang="en-NZ"/>
          </a:p>
        </p:txBody>
      </p:sp>
    </p:spTree>
    <p:extLst>
      <p:ext uri="{BB962C8B-B14F-4D97-AF65-F5344CB8AC3E}">
        <p14:creationId xmlns:p14="http://schemas.microsoft.com/office/powerpoint/2010/main" val="128091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D32AA64D-79CD-49DD-80BA-BC6E00B6F272}" type="datetimeFigureOut">
              <a:rPr lang="en-NZ" smtClean="0"/>
              <a:t>8/10/2016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17E3471E-02DA-4933-8FA7-46563BB93347}" type="slidenum">
              <a:rPr lang="en-NZ" smtClean="0"/>
              <a:t>‹#›</a:t>
            </a:fld>
            <a:endParaRPr lang="en-NZ"/>
          </a:p>
        </p:txBody>
      </p:sp>
    </p:spTree>
    <p:extLst>
      <p:ext uri="{BB962C8B-B14F-4D97-AF65-F5344CB8AC3E}">
        <p14:creationId xmlns:p14="http://schemas.microsoft.com/office/powerpoint/2010/main" val="1894330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NZ"/>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2AA64D-79CD-49DD-80BA-BC6E00B6F272}" type="datetimeFigureOut">
              <a:rPr lang="en-NZ" smtClean="0"/>
              <a:t>8/10/2016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17E3471E-02DA-4933-8FA7-46563BB93347}" type="slidenum">
              <a:rPr lang="en-NZ" smtClean="0"/>
              <a:t>‹#›</a:t>
            </a:fld>
            <a:endParaRPr lang="en-NZ"/>
          </a:p>
        </p:txBody>
      </p:sp>
    </p:spTree>
    <p:extLst>
      <p:ext uri="{BB962C8B-B14F-4D97-AF65-F5344CB8AC3E}">
        <p14:creationId xmlns:p14="http://schemas.microsoft.com/office/powerpoint/2010/main" val="3528615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D32AA64D-79CD-49DD-80BA-BC6E00B6F272}" type="datetimeFigureOut">
              <a:rPr lang="en-NZ" smtClean="0"/>
              <a:t>8/10/2016</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17E3471E-02DA-4933-8FA7-46563BB93347}" type="slidenum">
              <a:rPr lang="en-NZ" smtClean="0"/>
              <a:t>‹#›</a:t>
            </a:fld>
            <a:endParaRPr lang="en-NZ"/>
          </a:p>
        </p:txBody>
      </p:sp>
    </p:spTree>
    <p:extLst>
      <p:ext uri="{BB962C8B-B14F-4D97-AF65-F5344CB8AC3E}">
        <p14:creationId xmlns:p14="http://schemas.microsoft.com/office/powerpoint/2010/main" val="3624130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NZ"/>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D32AA64D-79CD-49DD-80BA-BC6E00B6F272}" type="datetimeFigureOut">
              <a:rPr lang="en-NZ" smtClean="0"/>
              <a:t>8/10/2016</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17E3471E-02DA-4933-8FA7-46563BB93347}" type="slidenum">
              <a:rPr lang="en-NZ" smtClean="0"/>
              <a:t>‹#›</a:t>
            </a:fld>
            <a:endParaRPr lang="en-NZ"/>
          </a:p>
        </p:txBody>
      </p:sp>
    </p:spTree>
    <p:extLst>
      <p:ext uri="{BB962C8B-B14F-4D97-AF65-F5344CB8AC3E}">
        <p14:creationId xmlns:p14="http://schemas.microsoft.com/office/powerpoint/2010/main" val="300318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D32AA64D-79CD-49DD-80BA-BC6E00B6F272}" type="datetimeFigureOut">
              <a:rPr lang="en-NZ" smtClean="0"/>
              <a:t>8/10/2016</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17E3471E-02DA-4933-8FA7-46563BB93347}" type="slidenum">
              <a:rPr lang="en-NZ" smtClean="0"/>
              <a:t>‹#›</a:t>
            </a:fld>
            <a:endParaRPr lang="en-NZ"/>
          </a:p>
        </p:txBody>
      </p:sp>
    </p:spTree>
    <p:extLst>
      <p:ext uri="{BB962C8B-B14F-4D97-AF65-F5344CB8AC3E}">
        <p14:creationId xmlns:p14="http://schemas.microsoft.com/office/powerpoint/2010/main" val="1975762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2AA64D-79CD-49DD-80BA-BC6E00B6F272}" type="datetimeFigureOut">
              <a:rPr lang="en-NZ" smtClean="0"/>
              <a:t>8/10/2016</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17E3471E-02DA-4933-8FA7-46563BB93347}" type="slidenum">
              <a:rPr lang="en-NZ" smtClean="0"/>
              <a:t>‹#›</a:t>
            </a:fld>
            <a:endParaRPr lang="en-NZ"/>
          </a:p>
        </p:txBody>
      </p:sp>
    </p:spTree>
    <p:extLst>
      <p:ext uri="{BB962C8B-B14F-4D97-AF65-F5344CB8AC3E}">
        <p14:creationId xmlns:p14="http://schemas.microsoft.com/office/powerpoint/2010/main" val="181679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NZ"/>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2AA64D-79CD-49DD-80BA-BC6E00B6F272}" type="datetimeFigureOut">
              <a:rPr lang="en-NZ" smtClean="0"/>
              <a:t>8/10/2016</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17E3471E-02DA-4933-8FA7-46563BB93347}" type="slidenum">
              <a:rPr lang="en-NZ" smtClean="0"/>
              <a:t>‹#›</a:t>
            </a:fld>
            <a:endParaRPr lang="en-NZ"/>
          </a:p>
        </p:txBody>
      </p:sp>
    </p:spTree>
    <p:extLst>
      <p:ext uri="{BB962C8B-B14F-4D97-AF65-F5344CB8AC3E}">
        <p14:creationId xmlns:p14="http://schemas.microsoft.com/office/powerpoint/2010/main" val="3508692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NZ"/>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2AA64D-79CD-49DD-80BA-BC6E00B6F272}" type="datetimeFigureOut">
              <a:rPr lang="en-NZ" smtClean="0"/>
              <a:t>8/10/2016</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17E3471E-02DA-4933-8FA7-46563BB93347}" type="slidenum">
              <a:rPr lang="en-NZ" smtClean="0"/>
              <a:t>‹#›</a:t>
            </a:fld>
            <a:endParaRPr lang="en-NZ"/>
          </a:p>
        </p:txBody>
      </p:sp>
    </p:spTree>
    <p:extLst>
      <p:ext uri="{BB962C8B-B14F-4D97-AF65-F5344CB8AC3E}">
        <p14:creationId xmlns:p14="http://schemas.microsoft.com/office/powerpoint/2010/main" val="1556599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2AA64D-79CD-49DD-80BA-BC6E00B6F272}" type="datetimeFigureOut">
              <a:rPr lang="en-NZ" smtClean="0"/>
              <a:t>8/10/2016</a:t>
            </a:fld>
            <a:endParaRPr lang="en-N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E3471E-02DA-4933-8FA7-46563BB93347}" type="slidenum">
              <a:rPr lang="en-NZ" smtClean="0"/>
              <a:t>‹#›</a:t>
            </a:fld>
            <a:endParaRPr lang="en-NZ"/>
          </a:p>
        </p:txBody>
      </p:sp>
    </p:spTree>
    <p:extLst>
      <p:ext uri="{BB962C8B-B14F-4D97-AF65-F5344CB8AC3E}">
        <p14:creationId xmlns:p14="http://schemas.microsoft.com/office/powerpoint/2010/main" val="1694754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Worksheet1.xlsx"/></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package" Target="../embeddings/Microsoft_Excel_Worksheet2.xlsx"/></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mailto:richardmcnair02@gmail.com"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NZ" sz="6600" dirty="0" smtClean="0"/>
              <a:t>X Y Z Ostomy Association</a:t>
            </a:r>
            <a:endParaRPr lang="en-NZ" sz="6600" dirty="0"/>
          </a:p>
        </p:txBody>
      </p:sp>
      <p:sp>
        <p:nvSpPr>
          <p:cNvPr id="3" name="Subtitle 2"/>
          <p:cNvSpPr>
            <a:spLocks noGrp="1"/>
          </p:cNvSpPr>
          <p:nvPr>
            <p:ph type="subTitle" idx="1"/>
          </p:nvPr>
        </p:nvSpPr>
        <p:spPr/>
        <p:txBody>
          <a:bodyPr>
            <a:normAutofit/>
          </a:bodyPr>
          <a:lstStyle/>
          <a:p>
            <a:r>
              <a:rPr lang="en-NZ" sz="3200" dirty="0" smtClean="0"/>
              <a:t>Presidential Training Session </a:t>
            </a:r>
            <a:endParaRPr lang="en-NZ" sz="3200" dirty="0"/>
          </a:p>
        </p:txBody>
      </p:sp>
    </p:spTree>
    <p:extLst>
      <p:ext uri="{BB962C8B-B14F-4D97-AF65-F5344CB8AC3E}">
        <p14:creationId xmlns:p14="http://schemas.microsoft.com/office/powerpoint/2010/main" val="41087508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079837" y="282284"/>
            <a:ext cx="7285351" cy="1450974"/>
          </a:xfrm>
          <a:prstGeom prst="rect">
            <a:avLst/>
          </a:prstGeom>
        </p:spPr>
      </p:pic>
      <p:sp>
        <p:nvSpPr>
          <p:cNvPr id="3" name="Rectangle 2"/>
          <p:cNvSpPr/>
          <p:nvPr/>
        </p:nvSpPr>
        <p:spPr>
          <a:xfrm>
            <a:off x="515157" y="1842675"/>
            <a:ext cx="11256134" cy="3970318"/>
          </a:xfrm>
          <a:prstGeom prst="rect">
            <a:avLst/>
          </a:prstGeom>
        </p:spPr>
        <p:txBody>
          <a:bodyPr wrap="square">
            <a:spAutoFit/>
          </a:bodyPr>
          <a:lstStyle/>
          <a:p>
            <a:r>
              <a:rPr lang="en-NZ" dirty="0"/>
              <a:t>It is the </a:t>
            </a:r>
            <a:r>
              <a:rPr lang="en-NZ" dirty="0" smtClean="0"/>
              <a:t>Executives </a:t>
            </a:r>
            <a:r>
              <a:rPr lang="en-NZ" dirty="0"/>
              <a:t>advice that in all cases a </a:t>
            </a:r>
            <a:r>
              <a:rPr lang="en-NZ" dirty="0" smtClean="0"/>
              <a:t>association </a:t>
            </a:r>
            <a:r>
              <a:rPr lang="en-NZ" dirty="0"/>
              <a:t>needs to follow a policy of BEST PRACTICE. In other words as </a:t>
            </a:r>
            <a:r>
              <a:rPr lang="en-NZ" dirty="0" smtClean="0"/>
              <a:t>an association </a:t>
            </a:r>
            <a:r>
              <a:rPr lang="en-NZ" dirty="0"/>
              <a:t>President / secretary / treasurer do not leave yourself open to criticism or potential legal problems in the future.</a:t>
            </a:r>
          </a:p>
          <a:p>
            <a:endParaRPr lang="en-NZ" dirty="0"/>
          </a:p>
          <a:p>
            <a:r>
              <a:rPr lang="en-NZ" dirty="0"/>
              <a:t>Auditing of your </a:t>
            </a:r>
            <a:r>
              <a:rPr lang="en-NZ" dirty="0" smtClean="0"/>
              <a:t>associations annual </a:t>
            </a:r>
            <a:r>
              <a:rPr lang="en-NZ" dirty="0"/>
              <a:t>accounts is too expensive to do these days but you should always get someone from outside of your </a:t>
            </a:r>
            <a:r>
              <a:rPr lang="en-NZ" dirty="0" smtClean="0"/>
              <a:t>association </a:t>
            </a:r>
            <a:r>
              <a:rPr lang="en-NZ" dirty="0"/>
              <a:t>to review your annual accounts. This does not have to be a chartered accountant, </a:t>
            </a:r>
            <a:r>
              <a:rPr lang="en-NZ" dirty="0" smtClean="0"/>
              <a:t>(unless your countries laws insist on it) simply </a:t>
            </a:r>
            <a:r>
              <a:rPr lang="en-NZ" dirty="0"/>
              <a:t>someone who has a basic understanding of accounting. For many years I used a retired office administrator with whom I had </a:t>
            </a:r>
            <a:r>
              <a:rPr lang="en-NZ" dirty="0" smtClean="0"/>
              <a:t>worked, there </a:t>
            </a:r>
            <a:r>
              <a:rPr lang="en-NZ" dirty="0"/>
              <a:t>are plenty of retired bankers and office people out there who would be more than willing to do this. Remember that if you don’t have your accounts reviewed and later on someone points the finger at your management </a:t>
            </a:r>
            <a:r>
              <a:rPr lang="en-NZ" dirty="0" smtClean="0"/>
              <a:t>then </a:t>
            </a:r>
            <a:r>
              <a:rPr lang="en-NZ" dirty="0"/>
              <a:t>YOU are the person in the hot seat and it is YOUR reputation that is called into question. </a:t>
            </a:r>
          </a:p>
          <a:p>
            <a:endParaRPr lang="en-NZ" dirty="0"/>
          </a:p>
          <a:p>
            <a:r>
              <a:rPr lang="en-NZ" dirty="0"/>
              <a:t>Ensure that you ALWAYS keep receipts for items purchased, tie up the cheque numbers with the correct receipts and show where all money coming inwards has come from and gone to.</a:t>
            </a:r>
          </a:p>
        </p:txBody>
      </p:sp>
    </p:spTree>
    <p:extLst>
      <p:ext uri="{BB962C8B-B14F-4D97-AF65-F5344CB8AC3E}">
        <p14:creationId xmlns:p14="http://schemas.microsoft.com/office/powerpoint/2010/main" val="42672830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9098" y="1820291"/>
            <a:ext cx="9594761" cy="4524315"/>
          </a:xfrm>
          <a:prstGeom prst="rect">
            <a:avLst/>
          </a:prstGeom>
        </p:spPr>
        <p:txBody>
          <a:bodyPr wrap="square">
            <a:spAutoFit/>
          </a:bodyPr>
          <a:lstStyle/>
          <a:p>
            <a:r>
              <a:rPr lang="en-NZ" dirty="0"/>
              <a:t>John Thomas,</a:t>
            </a:r>
          </a:p>
          <a:p>
            <a:r>
              <a:rPr lang="en-NZ" dirty="0"/>
              <a:t>1600 Pennsylvania ave,</a:t>
            </a:r>
          </a:p>
          <a:p>
            <a:r>
              <a:rPr lang="en-NZ" dirty="0"/>
              <a:t>Auckland.</a:t>
            </a:r>
          </a:p>
          <a:p>
            <a:endParaRPr lang="en-NZ" dirty="0"/>
          </a:p>
          <a:p>
            <a:r>
              <a:rPr lang="en-NZ" dirty="0"/>
              <a:t>30/4/2015.</a:t>
            </a:r>
          </a:p>
          <a:p>
            <a:endParaRPr lang="en-NZ" dirty="0"/>
          </a:p>
          <a:p>
            <a:r>
              <a:rPr lang="en-NZ" dirty="0"/>
              <a:t>To whom it may concern.</a:t>
            </a:r>
          </a:p>
          <a:p>
            <a:endParaRPr lang="en-NZ" dirty="0"/>
          </a:p>
          <a:p>
            <a:r>
              <a:rPr lang="en-NZ" dirty="0"/>
              <a:t>I have reviewed the accounts presented to me of the XYZ Ostomy Society for the year ending 31/3/2015 and have found that they are well presented, easy to understand and are a correct representation of the statements of accounts of the society. </a:t>
            </a:r>
          </a:p>
          <a:p>
            <a:r>
              <a:rPr lang="en-NZ" dirty="0"/>
              <a:t>I have reviewed the No1 (cheque account) and No2 investment account.</a:t>
            </a:r>
          </a:p>
          <a:p>
            <a:endParaRPr lang="en-NZ" dirty="0"/>
          </a:p>
          <a:p>
            <a:r>
              <a:rPr lang="en-NZ" dirty="0"/>
              <a:t>Yours faithfully,</a:t>
            </a:r>
          </a:p>
          <a:p>
            <a:endParaRPr lang="en-NZ" dirty="0"/>
          </a:p>
          <a:p>
            <a:r>
              <a:rPr lang="en-NZ" dirty="0"/>
              <a:t>John Thomas. </a:t>
            </a:r>
          </a:p>
        </p:txBody>
      </p:sp>
      <p:pic>
        <p:nvPicPr>
          <p:cNvPr id="3" name="Picture 2"/>
          <p:cNvPicPr>
            <a:picLocks noChangeAspect="1"/>
          </p:cNvPicPr>
          <p:nvPr/>
        </p:nvPicPr>
        <p:blipFill>
          <a:blip r:embed="rId2"/>
          <a:stretch>
            <a:fillRect/>
          </a:stretch>
        </p:blipFill>
        <p:spPr>
          <a:xfrm>
            <a:off x="3351802" y="558915"/>
            <a:ext cx="4200508" cy="640135"/>
          </a:xfrm>
          <a:prstGeom prst="rect">
            <a:avLst/>
          </a:prstGeom>
        </p:spPr>
      </p:pic>
    </p:spTree>
    <p:extLst>
      <p:ext uri="{BB962C8B-B14F-4D97-AF65-F5344CB8AC3E}">
        <p14:creationId xmlns:p14="http://schemas.microsoft.com/office/powerpoint/2010/main" val="10858000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3403" y="1137238"/>
            <a:ext cx="10814627" cy="3293209"/>
          </a:xfrm>
          <a:prstGeom prst="rect">
            <a:avLst/>
          </a:prstGeom>
        </p:spPr>
        <p:txBody>
          <a:bodyPr wrap="none">
            <a:spAutoFit/>
          </a:bodyPr>
          <a:lstStyle/>
          <a:p>
            <a:pPr algn="ctr"/>
            <a:r>
              <a:rPr lang="en-NZ" sz="4400" u="sng" dirty="0"/>
              <a:t>Statements of Income and </a:t>
            </a:r>
            <a:r>
              <a:rPr lang="en-NZ" sz="4400" u="sng" dirty="0" smtClean="0"/>
              <a:t>expenditure</a:t>
            </a:r>
          </a:p>
          <a:p>
            <a:pPr algn="ctr"/>
            <a:endParaRPr lang="en-NZ" sz="4400" dirty="0" smtClean="0"/>
          </a:p>
          <a:p>
            <a:pPr algn="ctr"/>
            <a:r>
              <a:rPr lang="en-NZ" sz="2000" dirty="0" smtClean="0"/>
              <a:t>On the following slides I have simply left the same details as were used at the 2016</a:t>
            </a:r>
          </a:p>
          <a:p>
            <a:pPr algn="ctr"/>
            <a:r>
              <a:rPr lang="en-NZ" sz="2000" dirty="0" smtClean="0"/>
              <a:t>Federation of New Zealand training seminar in Wellington as they are really only an example</a:t>
            </a:r>
          </a:p>
          <a:p>
            <a:pPr algn="ctr"/>
            <a:r>
              <a:rPr lang="en-NZ" sz="2000" dirty="0" smtClean="0"/>
              <a:t>And you would simply put your own items (purchased or sold) in place of the items shown.</a:t>
            </a:r>
          </a:p>
          <a:p>
            <a:pPr algn="ctr"/>
            <a:r>
              <a:rPr lang="en-NZ" sz="2000" dirty="0" smtClean="0"/>
              <a:t>Those of you who do in fact have an accounting background will be aware of what I am showing.</a:t>
            </a:r>
          </a:p>
          <a:p>
            <a:pPr algn="ctr"/>
            <a:r>
              <a:rPr lang="en-NZ" sz="2000" dirty="0" smtClean="0"/>
              <a:t>I have tried to keep this as basic as possible as I am working on the premise that if you find something </a:t>
            </a:r>
          </a:p>
          <a:p>
            <a:pPr algn="ctr"/>
            <a:r>
              <a:rPr lang="en-NZ" sz="2000" dirty="0" smtClean="0"/>
              <a:t>Hard to understand then your association members will find it even harder.</a:t>
            </a:r>
            <a:endParaRPr lang="en-NZ" sz="2000" dirty="0"/>
          </a:p>
        </p:txBody>
      </p:sp>
    </p:spTree>
    <p:extLst>
      <p:ext uri="{BB962C8B-B14F-4D97-AF65-F5344CB8AC3E}">
        <p14:creationId xmlns:p14="http://schemas.microsoft.com/office/powerpoint/2010/main" val="10021347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629854498"/>
              </p:ext>
            </p:extLst>
          </p:nvPr>
        </p:nvGraphicFramePr>
        <p:xfrm>
          <a:off x="1738313" y="1970825"/>
          <a:ext cx="8715375" cy="3248025"/>
        </p:xfrm>
        <a:graphic>
          <a:graphicData uri="http://schemas.openxmlformats.org/presentationml/2006/ole">
            <mc:AlternateContent xmlns:mc="http://schemas.openxmlformats.org/markup-compatibility/2006">
              <mc:Choice xmlns:v="urn:schemas-microsoft-com:vml" Requires="v">
                <p:oleObj spid="_x0000_s1032" name="Worksheet" r:id="rId4" imgW="8715201" imgH="3248100" progId="Excel.Sheet.12">
                  <p:embed/>
                </p:oleObj>
              </mc:Choice>
              <mc:Fallback>
                <p:oleObj name="Worksheet" r:id="rId4" imgW="8715201" imgH="3248100" progId="Excel.Sheet.12">
                  <p:embed/>
                  <p:pic>
                    <p:nvPicPr>
                      <p:cNvPr id="0" name=""/>
                      <p:cNvPicPr/>
                      <p:nvPr/>
                    </p:nvPicPr>
                    <p:blipFill>
                      <a:blip r:embed="rId5"/>
                      <a:stretch>
                        <a:fillRect/>
                      </a:stretch>
                    </p:blipFill>
                    <p:spPr>
                      <a:xfrm>
                        <a:off x="1738313" y="1970825"/>
                        <a:ext cx="8715375" cy="3248025"/>
                      </a:xfrm>
                      <a:prstGeom prst="rect">
                        <a:avLst/>
                      </a:prstGeom>
                    </p:spPr>
                  </p:pic>
                </p:oleObj>
              </mc:Fallback>
            </mc:AlternateContent>
          </a:graphicData>
        </a:graphic>
      </p:graphicFrame>
    </p:spTree>
    <p:extLst>
      <p:ext uri="{BB962C8B-B14F-4D97-AF65-F5344CB8AC3E}">
        <p14:creationId xmlns:p14="http://schemas.microsoft.com/office/powerpoint/2010/main" val="41777117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75781" y="583032"/>
            <a:ext cx="8640437" cy="5691936"/>
          </a:xfrm>
          <a:prstGeom prst="rect">
            <a:avLst/>
          </a:prstGeom>
        </p:spPr>
      </p:pic>
    </p:spTree>
    <p:extLst>
      <p:ext uri="{BB962C8B-B14F-4D97-AF65-F5344CB8AC3E}">
        <p14:creationId xmlns:p14="http://schemas.microsoft.com/office/powerpoint/2010/main" val="40419107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14991" y="659229"/>
            <a:ext cx="9762017" cy="5539542"/>
          </a:xfrm>
          <a:prstGeom prst="rect">
            <a:avLst/>
          </a:prstGeom>
        </p:spPr>
      </p:pic>
    </p:spTree>
    <p:extLst>
      <p:ext uri="{BB962C8B-B14F-4D97-AF65-F5344CB8AC3E}">
        <p14:creationId xmlns:p14="http://schemas.microsoft.com/office/powerpoint/2010/main" val="3052798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2966683090"/>
              </p:ext>
            </p:extLst>
          </p:nvPr>
        </p:nvGraphicFramePr>
        <p:xfrm>
          <a:off x="1622738" y="1146220"/>
          <a:ext cx="8577330" cy="4584879"/>
        </p:xfrm>
        <a:graphic>
          <a:graphicData uri="http://schemas.openxmlformats.org/presentationml/2006/ole">
            <mc:AlternateContent xmlns:mc="http://schemas.openxmlformats.org/markup-compatibility/2006">
              <mc:Choice xmlns:v="urn:schemas-microsoft-com:vml" Requires="v">
                <p:oleObj spid="_x0000_s2057" name="Worksheet" r:id="rId4" imgW="5886411" imgH="1895542" progId="Excel.Sheet.12">
                  <p:embed/>
                </p:oleObj>
              </mc:Choice>
              <mc:Fallback>
                <p:oleObj name="Worksheet" r:id="rId4" imgW="5886411" imgH="1895542" progId="Excel.Sheet.12">
                  <p:embed/>
                  <p:pic>
                    <p:nvPicPr>
                      <p:cNvPr id="0" name=""/>
                      <p:cNvPicPr/>
                      <p:nvPr/>
                    </p:nvPicPr>
                    <p:blipFill>
                      <a:blip r:embed="rId5"/>
                      <a:stretch>
                        <a:fillRect/>
                      </a:stretch>
                    </p:blipFill>
                    <p:spPr>
                      <a:xfrm>
                        <a:off x="1622738" y="1146220"/>
                        <a:ext cx="8577330" cy="4584879"/>
                      </a:xfrm>
                      <a:prstGeom prst="rect">
                        <a:avLst/>
                      </a:prstGeom>
                    </p:spPr>
                  </p:pic>
                </p:oleObj>
              </mc:Fallback>
            </mc:AlternateContent>
          </a:graphicData>
        </a:graphic>
      </p:graphicFrame>
    </p:spTree>
    <p:extLst>
      <p:ext uri="{BB962C8B-B14F-4D97-AF65-F5344CB8AC3E}">
        <p14:creationId xmlns:p14="http://schemas.microsoft.com/office/powerpoint/2010/main" val="34543095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892274" y="170405"/>
            <a:ext cx="6407451" cy="6517189"/>
          </a:xfrm>
          <a:prstGeom prst="rect">
            <a:avLst/>
          </a:prstGeom>
        </p:spPr>
      </p:pic>
    </p:spTree>
    <p:extLst>
      <p:ext uri="{BB962C8B-B14F-4D97-AF65-F5344CB8AC3E}">
        <p14:creationId xmlns:p14="http://schemas.microsoft.com/office/powerpoint/2010/main" val="12273930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021983" y="167425"/>
            <a:ext cx="7817475" cy="6593983"/>
          </a:xfrm>
          <a:prstGeom prst="rect">
            <a:avLst/>
          </a:prstGeom>
        </p:spPr>
      </p:pic>
    </p:spTree>
    <p:extLst>
      <p:ext uri="{BB962C8B-B14F-4D97-AF65-F5344CB8AC3E}">
        <p14:creationId xmlns:p14="http://schemas.microsoft.com/office/powerpoint/2010/main" val="29078397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8490" y="1128780"/>
            <a:ext cx="10187187" cy="4154984"/>
          </a:xfrm>
          <a:prstGeom prst="rect">
            <a:avLst/>
          </a:prstGeom>
        </p:spPr>
        <p:txBody>
          <a:bodyPr wrap="square">
            <a:spAutoFit/>
          </a:bodyPr>
          <a:lstStyle/>
          <a:p>
            <a:pPr lvl="0" algn="ctr"/>
            <a:r>
              <a:rPr lang="en-NZ" sz="6600" dirty="0">
                <a:solidFill>
                  <a:prstClr val="black"/>
                </a:solidFill>
              </a:rPr>
              <a:t>If in  doubt then simply ask the ASPOA</a:t>
            </a:r>
          </a:p>
          <a:p>
            <a:pPr lvl="0" algn="ctr"/>
            <a:r>
              <a:rPr lang="en-NZ" sz="6600" dirty="0">
                <a:solidFill>
                  <a:prstClr val="black"/>
                </a:solidFill>
              </a:rPr>
              <a:t>Executive for advice – we are always available to help</a:t>
            </a:r>
          </a:p>
        </p:txBody>
      </p:sp>
    </p:spTree>
    <p:extLst>
      <p:ext uri="{BB962C8B-B14F-4D97-AF65-F5344CB8AC3E}">
        <p14:creationId xmlns:p14="http://schemas.microsoft.com/office/powerpoint/2010/main" val="4265407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3037" y="1421665"/>
            <a:ext cx="9942489" cy="3539430"/>
          </a:xfrm>
          <a:prstGeom prst="rect">
            <a:avLst/>
          </a:prstGeom>
        </p:spPr>
        <p:txBody>
          <a:bodyPr wrap="square">
            <a:spAutoFit/>
          </a:bodyPr>
          <a:lstStyle/>
          <a:p>
            <a:pPr algn="ctr"/>
            <a:r>
              <a:rPr lang="en-NZ" sz="3200" dirty="0" smtClean="0"/>
              <a:t>The idea behind this training session is to give everyone a basic idea as to what an Association President may be expected to do during his or her term of office, in order to make their task easier and more straight forward. Many people may already be doing these things while others may not and by putting on this program we hope to make everyone’s life easier and more profitable.</a:t>
            </a:r>
            <a:endParaRPr lang="en-NZ" sz="3200" dirty="0"/>
          </a:p>
        </p:txBody>
      </p:sp>
    </p:spTree>
    <p:extLst>
      <p:ext uri="{BB962C8B-B14F-4D97-AF65-F5344CB8AC3E}">
        <p14:creationId xmlns:p14="http://schemas.microsoft.com/office/powerpoint/2010/main" val="9656856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SECRETARIAL DUTIES</a:t>
            </a:r>
            <a:endParaRPr lang="en-US" dirty="0"/>
          </a:p>
        </p:txBody>
      </p:sp>
      <p:sp>
        <p:nvSpPr>
          <p:cNvPr id="3" name="Subtitle 2"/>
          <p:cNvSpPr>
            <a:spLocks noGrp="1"/>
          </p:cNvSpPr>
          <p:nvPr>
            <p:ph type="subTitle" idx="1"/>
          </p:nvPr>
        </p:nvSpPr>
        <p:spPr/>
        <p:txBody>
          <a:bodyPr>
            <a:normAutofit lnSpcReduction="10000"/>
          </a:bodyPr>
          <a:lstStyle/>
          <a:p>
            <a:pPr algn="ctr"/>
            <a:r>
              <a:rPr lang="en-US" dirty="0" smtClean="0"/>
              <a:t>RECORDS</a:t>
            </a:r>
          </a:p>
          <a:p>
            <a:pPr marL="514350" indent="-514350">
              <a:buAutoNum type="arabicPeriod"/>
            </a:pPr>
            <a:r>
              <a:rPr lang="en-US" dirty="0" smtClean="0"/>
              <a:t>MEMBERSHIP</a:t>
            </a:r>
          </a:p>
          <a:p>
            <a:pPr marL="514350" indent="-514350">
              <a:buAutoNum type="arabicPeriod"/>
            </a:pPr>
            <a:r>
              <a:rPr lang="en-US" dirty="0" smtClean="0"/>
              <a:t>CORRESPONDENCE</a:t>
            </a:r>
          </a:p>
          <a:p>
            <a:pPr marL="514350" indent="-514350">
              <a:buAutoNum type="arabicPeriod"/>
            </a:pPr>
            <a:r>
              <a:rPr lang="en-US" dirty="0" smtClean="0"/>
              <a:t>CONTACTS</a:t>
            </a:r>
            <a:endParaRPr lang="en-US" dirty="0"/>
          </a:p>
        </p:txBody>
      </p:sp>
      <p:sp>
        <p:nvSpPr>
          <p:cNvPr id="4" name="Date Placeholder 3"/>
          <p:cNvSpPr>
            <a:spLocks noGrp="1"/>
          </p:cNvSpPr>
          <p:nvPr>
            <p:ph type="dt" sz="half" idx="4294967295"/>
          </p:nvPr>
        </p:nvSpPr>
        <p:spPr>
          <a:xfrm>
            <a:off x="1200151" y="6237297"/>
            <a:ext cx="2540000" cy="287337"/>
          </a:xfrm>
          <a:prstGeom prst="rect">
            <a:avLst/>
          </a:prstGeom>
        </p:spPr>
        <p:txBody>
          <a:bodyPr/>
          <a:lstStyle/>
          <a:p>
            <a:r>
              <a:rPr lang="en-NZ" dirty="0" smtClean="0"/>
              <a:t>30/3/2017</a:t>
            </a:r>
            <a:endParaRPr lang="en-NZ" dirty="0"/>
          </a:p>
        </p:txBody>
      </p:sp>
      <p:sp>
        <p:nvSpPr>
          <p:cNvPr id="5" name="Footer Placeholder 4"/>
          <p:cNvSpPr>
            <a:spLocks noGrp="1"/>
          </p:cNvSpPr>
          <p:nvPr>
            <p:ph type="ftr" sz="quarter" idx="4294967295"/>
          </p:nvPr>
        </p:nvSpPr>
        <p:spPr>
          <a:xfrm>
            <a:off x="4656667" y="6237290"/>
            <a:ext cx="3860800" cy="360363"/>
          </a:xfrm>
          <a:prstGeom prst="rect">
            <a:avLst/>
          </a:prstGeom>
        </p:spPr>
        <p:txBody>
          <a:bodyPr/>
          <a:lstStyle/>
          <a:p>
            <a:r>
              <a:rPr lang="en-NZ" dirty="0" smtClean="0"/>
              <a:t>ASPOA Training</a:t>
            </a:r>
            <a:endParaRPr lang="en-NZ" dirty="0"/>
          </a:p>
        </p:txBody>
      </p:sp>
    </p:spTree>
    <p:extLst>
      <p:ext uri="{BB962C8B-B14F-4D97-AF65-F5344CB8AC3E}">
        <p14:creationId xmlns:p14="http://schemas.microsoft.com/office/powerpoint/2010/main" val="38426066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MEMBERSHIP</a:t>
            </a:r>
            <a:endParaRPr lang="en-US" dirty="0"/>
          </a:p>
        </p:txBody>
      </p:sp>
      <p:sp>
        <p:nvSpPr>
          <p:cNvPr id="3" name="Content Placeholder 2"/>
          <p:cNvSpPr>
            <a:spLocks noGrp="1"/>
          </p:cNvSpPr>
          <p:nvPr>
            <p:ph idx="1"/>
          </p:nvPr>
        </p:nvSpPr>
        <p:spPr>
          <a:noFill/>
        </p:spPr>
        <p:txBody>
          <a:bodyPr/>
          <a:lstStyle/>
          <a:p>
            <a:pPr marL="0" indent="0">
              <a:buNone/>
            </a:pPr>
            <a:r>
              <a:rPr lang="en-US" dirty="0" smtClean="0"/>
              <a:t>It is important that your records are kept current</a:t>
            </a:r>
          </a:p>
          <a:p>
            <a:pPr marL="0" indent="0">
              <a:buNone/>
            </a:pPr>
            <a:r>
              <a:rPr lang="en-US" dirty="0" smtClean="0"/>
              <a:t>Please note that all members should have agreed to be a member and for you to keep their records</a:t>
            </a:r>
          </a:p>
          <a:p>
            <a:pPr marL="0" indent="0">
              <a:buNone/>
            </a:pPr>
            <a:r>
              <a:rPr lang="en-US" dirty="0" smtClean="0"/>
              <a:t>Keep the information to the minimum need to operate the society</a:t>
            </a:r>
          </a:p>
          <a:p>
            <a:pPr marL="0" indent="0">
              <a:buNone/>
            </a:pPr>
            <a:r>
              <a:rPr lang="en-US" dirty="0" smtClean="0"/>
              <a:t>Ensure it is protected and not open to the general public</a:t>
            </a:r>
            <a:endParaRPr lang="en-US" dirty="0"/>
          </a:p>
        </p:txBody>
      </p:sp>
      <p:sp>
        <p:nvSpPr>
          <p:cNvPr id="4" name="Date Placeholder 3"/>
          <p:cNvSpPr>
            <a:spLocks noGrp="1"/>
          </p:cNvSpPr>
          <p:nvPr>
            <p:ph type="dt" sz="half" idx="10"/>
          </p:nvPr>
        </p:nvSpPr>
        <p:spPr/>
        <p:txBody>
          <a:bodyPr/>
          <a:lstStyle/>
          <a:p>
            <a:r>
              <a:rPr lang="en-NZ" dirty="0" smtClean="0"/>
              <a:t>30/3/2017</a:t>
            </a:r>
            <a:endParaRPr lang="en-NZ" dirty="0"/>
          </a:p>
        </p:txBody>
      </p:sp>
      <p:sp>
        <p:nvSpPr>
          <p:cNvPr id="5" name="Footer Placeholder 4"/>
          <p:cNvSpPr>
            <a:spLocks noGrp="1"/>
          </p:cNvSpPr>
          <p:nvPr>
            <p:ph type="ftr" sz="quarter" idx="11"/>
          </p:nvPr>
        </p:nvSpPr>
        <p:spPr/>
        <p:txBody>
          <a:bodyPr/>
          <a:lstStyle/>
          <a:p>
            <a:r>
              <a:rPr lang="en-NZ" dirty="0" smtClean="0"/>
              <a:t>ASPOA Training </a:t>
            </a:r>
            <a:endParaRPr lang="en-NZ" dirty="0"/>
          </a:p>
        </p:txBody>
      </p:sp>
    </p:spTree>
    <p:extLst>
      <p:ext uri="{BB962C8B-B14F-4D97-AF65-F5344CB8AC3E}">
        <p14:creationId xmlns:p14="http://schemas.microsoft.com/office/powerpoint/2010/main" val="4151297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information Requirements</a:t>
            </a:r>
            <a:endParaRPr lang="en-US" dirty="0"/>
          </a:p>
        </p:txBody>
      </p:sp>
      <p:sp>
        <p:nvSpPr>
          <p:cNvPr id="3" name="Content Placeholder 2"/>
          <p:cNvSpPr>
            <a:spLocks noGrp="1"/>
          </p:cNvSpPr>
          <p:nvPr>
            <p:ph idx="1"/>
          </p:nvPr>
        </p:nvSpPr>
        <p:spPr>
          <a:noFill/>
        </p:spPr>
        <p:txBody>
          <a:bodyPr/>
          <a:lstStyle/>
          <a:p>
            <a:pPr marL="0" indent="0">
              <a:buNone/>
            </a:pPr>
            <a:r>
              <a:rPr lang="en-US" dirty="0" smtClean="0"/>
              <a:t>Title</a:t>
            </a:r>
          </a:p>
          <a:p>
            <a:pPr marL="0" indent="0">
              <a:buNone/>
            </a:pPr>
            <a:r>
              <a:rPr lang="en-US" dirty="0" smtClean="0"/>
              <a:t>First Name              prefers to be know as</a:t>
            </a:r>
          </a:p>
          <a:p>
            <a:pPr marL="0" indent="0">
              <a:buNone/>
            </a:pPr>
            <a:r>
              <a:rPr lang="en-US" dirty="0" smtClean="0"/>
              <a:t>Family Name</a:t>
            </a:r>
          </a:p>
          <a:p>
            <a:pPr marL="0" indent="0">
              <a:buNone/>
            </a:pPr>
            <a:r>
              <a:rPr lang="en-US" dirty="0" smtClean="0"/>
              <a:t>Postal Address</a:t>
            </a:r>
          </a:p>
          <a:p>
            <a:pPr marL="0" indent="0">
              <a:buNone/>
            </a:pPr>
            <a:r>
              <a:rPr lang="en-US" dirty="0" smtClean="0"/>
              <a:t>Street Address</a:t>
            </a:r>
          </a:p>
          <a:p>
            <a:pPr marL="0" indent="0">
              <a:buNone/>
            </a:pPr>
            <a:r>
              <a:rPr lang="en-US" dirty="0" smtClean="0"/>
              <a:t>Home Phone                 Mobile</a:t>
            </a:r>
          </a:p>
          <a:p>
            <a:pPr marL="0" indent="0">
              <a:buNone/>
            </a:pPr>
            <a:r>
              <a:rPr lang="en-US" dirty="0" smtClean="0"/>
              <a:t>Home Email     work Email</a:t>
            </a:r>
          </a:p>
          <a:p>
            <a:pPr marL="0" indent="0">
              <a:buNone/>
            </a:pPr>
            <a:endParaRPr lang="en-US" dirty="0"/>
          </a:p>
        </p:txBody>
      </p:sp>
      <p:sp>
        <p:nvSpPr>
          <p:cNvPr id="4" name="Date Placeholder 3"/>
          <p:cNvSpPr>
            <a:spLocks noGrp="1"/>
          </p:cNvSpPr>
          <p:nvPr>
            <p:ph type="dt" sz="half" idx="10"/>
          </p:nvPr>
        </p:nvSpPr>
        <p:spPr/>
        <p:txBody>
          <a:bodyPr/>
          <a:lstStyle/>
          <a:p>
            <a:r>
              <a:rPr lang="en-NZ" dirty="0" smtClean="0"/>
              <a:t>30/3/2017</a:t>
            </a:r>
            <a:endParaRPr lang="en-NZ" dirty="0"/>
          </a:p>
        </p:txBody>
      </p:sp>
      <p:sp>
        <p:nvSpPr>
          <p:cNvPr id="5" name="Footer Placeholder 4"/>
          <p:cNvSpPr>
            <a:spLocks noGrp="1"/>
          </p:cNvSpPr>
          <p:nvPr>
            <p:ph type="ftr" sz="quarter" idx="11"/>
          </p:nvPr>
        </p:nvSpPr>
        <p:spPr/>
        <p:txBody>
          <a:bodyPr/>
          <a:lstStyle/>
          <a:p>
            <a:r>
              <a:rPr lang="en-NZ" dirty="0" smtClean="0"/>
              <a:t>ASPOA Training </a:t>
            </a:r>
            <a:endParaRPr lang="en-NZ" dirty="0"/>
          </a:p>
        </p:txBody>
      </p:sp>
    </p:spTree>
    <p:extLst>
      <p:ext uri="{BB962C8B-B14F-4D97-AF65-F5344CB8AC3E}">
        <p14:creationId xmlns:p14="http://schemas.microsoft.com/office/powerpoint/2010/main" val="29737288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noFill/>
        </p:spPr>
        <p:txBody>
          <a:bodyPr/>
          <a:lstStyle/>
          <a:p>
            <a:pPr marL="0" indent="0">
              <a:buNone/>
            </a:pPr>
            <a:endParaRPr lang="en-US" dirty="0" smtClean="0"/>
          </a:p>
          <a:p>
            <a:pPr marL="0" indent="0">
              <a:buNone/>
            </a:pPr>
            <a:r>
              <a:rPr lang="en-US" dirty="0" smtClean="0"/>
              <a:t>Membership Type</a:t>
            </a:r>
          </a:p>
          <a:p>
            <a:pPr marL="0" indent="0">
              <a:buNone/>
            </a:pPr>
            <a:r>
              <a:rPr lang="en-US" dirty="0" smtClean="0"/>
              <a:t>Ostomy Type</a:t>
            </a:r>
          </a:p>
          <a:p>
            <a:pPr marL="0" indent="0">
              <a:buNone/>
            </a:pPr>
            <a:r>
              <a:rPr lang="en-US" dirty="0" smtClean="0"/>
              <a:t>Age/DOB</a:t>
            </a:r>
          </a:p>
          <a:p>
            <a:pPr marL="0" indent="0">
              <a:buNone/>
            </a:pPr>
            <a:r>
              <a:rPr lang="en-US" dirty="0" smtClean="0"/>
              <a:t>Gender</a:t>
            </a:r>
          </a:p>
          <a:p>
            <a:pPr marL="0" indent="0">
              <a:buNone/>
            </a:pPr>
            <a:r>
              <a:rPr lang="en-US" dirty="0" smtClean="0"/>
              <a:t>Subscriptions Paid</a:t>
            </a:r>
          </a:p>
          <a:p>
            <a:pPr marL="0" indent="0">
              <a:buNone/>
            </a:pPr>
            <a:r>
              <a:rPr lang="en-US" dirty="0" smtClean="0"/>
              <a:t>Special Skills</a:t>
            </a:r>
            <a:endParaRPr lang="en-US" dirty="0"/>
          </a:p>
        </p:txBody>
      </p:sp>
      <p:sp>
        <p:nvSpPr>
          <p:cNvPr id="4" name="Date Placeholder 3"/>
          <p:cNvSpPr>
            <a:spLocks noGrp="1"/>
          </p:cNvSpPr>
          <p:nvPr>
            <p:ph type="dt" sz="half" idx="10"/>
          </p:nvPr>
        </p:nvSpPr>
        <p:spPr/>
        <p:txBody>
          <a:bodyPr/>
          <a:lstStyle/>
          <a:p>
            <a:r>
              <a:rPr lang="en-NZ" dirty="0" smtClean="0"/>
              <a:t>30/3/2017</a:t>
            </a:r>
            <a:endParaRPr lang="en-NZ" dirty="0"/>
          </a:p>
        </p:txBody>
      </p:sp>
      <p:sp>
        <p:nvSpPr>
          <p:cNvPr id="5" name="Footer Placeholder 4"/>
          <p:cNvSpPr>
            <a:spLocks noGrp="1"/>
          </p:cNvSpPr>
          <p:nvPr>
            <p:ph type="ftr" sz="quarter" idx="11"/>
          </p:nvPr>
        </p:nvSpPr>
        <p:spPr/>
        <p:txBody>
          <a:bodyPr/>
          <a:lstStyle/>
          <a:p>
            <a:r>
              <a:rPr lang="en-NZ" dirty="0" smtClean="0"/>
              <a:t>ASPOA Training </a:t>
            </a:r>
            <a:endParaRPr lang="en-NZ" dirty="0"/>
          </a:p>
        </p:txBody>
      </p:sp>
    </p:spTree>
    <p:extLst>
      <p:ext uri="{BB962C8B-B14F-4D97-AF65-F5344CB8AC3E}">
        <p14:creationId xmlns:p14="http://schemas.microsoft.com/office/powerpoint/2010/main" val="24025997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Recording Membership</a:t>
            </a:r>
            <a:endParaRPr lang="en-US" dirty="0"/>
          </a:p>
        </p:txBody>
      </p:sp>
      <p:sp>
        <p:nvSpPr>
          <p:cNvPr id="3" name="Content Placeholder 2"/>
          <p:cNvSpPr>
            <a:spLocks noGrp="1"/>
          </p:cNvSpPr>
          <p:nvPr>
            <p:ph idx="1"/>
          </p:nvPr>
        </p:nvSpPr>
        <p:spPr>
          <a:noFill/>
        </p:spPr>
        <p:txBody>
          <a:bodyPr/>
          <a:lstStyle/>
          <a:p>
            <a:pPr marL="0" indent="0">
              <a:buNone/>
            </a:pPr>
            <a:r>
              <a:rPr lang="en-US" dirty="0" smtClean="0"/>
              <a:t>Basic Cards or Register</a:t>
            </a:r>
          </a:p>
          <a:p>
            <a:pPr marL="0" indent="0">
              <a:buNone/>
            </a:pPr>
            <a:r>
              <a:rPr lang="en-US" dirty="0" smtClean="0"/>
              <a:t>If using a computer or lap top</a:t>
            </a:r>
          </a:p>
          <a:p>
            <a:pPr marL="0" indent="0">
              <a:buNone/>
            </a:pPr>
            <a:r>
              <a:rPr lang="en-US" dirty="0" smtClean="0"/>
              <a:t>Excel Spreadsheet, Access Data Base or other Relational </a:t>
            </a:r>
            <a:r>
              <a:rPr lang="en-US" dirty="0"/>
              <a:t>D</a:t>
            </a:r>
            <a:r>
              <a:rPr lang="en-US" dirty="0" smtClean="0"/>
              <a:t>ata </a:t>
            </a:r>
            <a:r>
              <a:rPr lang="en-US" dirty="0"/>
              <a:t>B</a:t>
            </a:r>
            <a:r>
              <a:rPr lang="en-US" dirty="0" smtClean="0"/>
              <a:t>ase such as File Maker</a:t>
            </a:r>
          </a:p>
        </p:txBody>
      </p:sp>
      <p:sp>
        <p:nvSpPr>
          <p:cNvPr id="4" name="Date Placeholder 3"/>
          <p:cNvSpPr>
            <a:spLocks noGrp="1"/>
          </p:cNvSpPr>
          <p:nvPr>
            <p:ph type="dt" sz="half" idx="10"/>
          </p:nvPr>
        </p:nvSpPr>
        <p:spPr/>
        <p:txBody>
          <a:bodyPr/>
          <a:lstStyle/>
          <a:p>
            <a:r>
              <a:rPr lang="en-NZ" dirty="0" smtClean="0"/>
              <a:t>30/3/2017</a:t>
            </a:r>
            <a:endParaRPr lang="en-NZ" dirty="0"/>
          </a:p>
        </p:txBody>
      </p:sp>
      <p:sp>
        <p:nvSpPr>
          <p:cNvPr id="5" name="Footer Placeholder 4"/>
          <p:cNvSpPr>
            <a:spLocks noGrp="1"/>
          </p:cNvSpPr>
          <p:nvPr>
            <p:ph type="ftr" sz="quarter" idx="11"/>
          </p:nvPr>
        </p:nvSpPr>
        <p:spPr/>
        <p:txBody>
          <a:bodyPr/>
          <a:lstStyle/>
          <a:p>
            <a:r>
              <a:rPr lang="en-NZ" dirty="0" smtClean="0"/>
              <a:t>ASPOA Training</a:t>
            </a:r>
            <a:endParaRPr lang="en-NZ" dirty="0"/>
          </a:p>
        </p:txBody>
      </p:sp>
    </p:spTree>
    <p:extLst>
      <p:ext uri="{BB962C8B-B14F-4D97-AF65-F5344CB8AC3E}">
        <p14:creationId xmlns:p14="http://schemas.microsoft.com/office/powerpoint/2010/main" val="20354236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Excel</a:t>
            </a:r>
            <a:endParaRPr lang="en-US" dirty="0"/>
          </a:p>
        </p:txBody>
      </p:sp>
      <p:sp>
        <p:nvSpPr>
          <p:cNvPr id="3" name="Content Placeholder 2"/>
          <p:cNvSpPr>
            <a:spLocks noGrp="1"/>
          </p:cNvSpPr>
          <p:nvPr>
            <p:ph idx="1"/>
          </p:nvPr>
        </p:nvSpPr>
        <p:spPr>
          <a:noFill/>
        </p:spPr>
        <p:txBody>
          <a:bodyPr/>
          <a:lstStyle/>
          <a:p>
            <a:pPr marL="0" indent="0">
              <a:buNone/>
            </a:pPr>
            <a:r>
              <a:rPr lang="en-US" u="sng" dirty="0" smtClean="0"/>
              <a:t>Advantages</a:t>
            </a:r>
          </a:p>
          <a:p>
            <a:pPr marL="0" indent="0">
              <a:buNone/>
            </a:pPr>
            <a:endParaRPr lang="en-US" u="sng" dirty="0" smtClean="0"/>
          </a:p>
          <a:p>
            <a:pPr marL="0" indent="0">
              <a:buNone/>
            </a:pPr>
            <a:r>
              <a:rPr lang="en-US" dirty="0" smtClean="0"/>
              <a:t>Simple database easy to set up and maintain</a:t>
            </a:r>
          </a:p>
          <a:p>
            <a:pPr marL="0" indent="0">
              <a:buNone/>
            </a:pPr>
            <a:r>
              <a:rPr lang="en-US" dirty="0" smtClean="0"/>
              <a:t>Records can be sorted by age or name </a:t>
            </a:r>
          </a:p>
          <a:p>
            <a:pPr marL="0" indent="0">
              <a:buNone/>
            </a:pPr>
            <a:r>
              <a:rPr lang="en-US" dirty="0" smtClean="0"/>
              <a:t>Records can be filtered to created lists to cover specific information e.g.</a:t>
            </a:r>
          </a:p>
          <a:p>
            <a:pPr marL="0" indent="0">
              <a:buNone/>
            </a:pPr>
            <a:r>
              <a:rPr lang="en-US" dirty="0" smtClean="0"/>
              <a:t>type of ostomy, persons gender, specific town of region</a:t>
            </a:r>
          </a:p>
          <a:p>
            <a:pPr marL="0" indent="0">
              <a:buNone/>
            </a:pPr>
            <a:r>
              <a:rPr lang="en-US" dirty="0" smtClean="0"/>
              <a:t>N.B. must be kept current</a:t>
            </a:r>
            <a:endParaRPr lang="en-US" dirty="0"/>
          </a:p>
        </p:txBody>
      </p:sp>
      <p:sp>
        <p:nvSpPr>
          <p:cNvPr id="4" name="Date Placeholder 3"/>
          <p:cNvSpPr>
            <a:spLocks noGrp="1"/>
          </p:cNvSpPr>
          <p:nvPr>
            <p:ph type="dt" sz="half" idx="10"/>
          </p:nvPr>
        </p:nvSpPr>
        <p:spPr/>
        <p:txBody>
          <a:bodyPr/>
          <a:lstStyle/>
          <a:p>
            <a:r>
              <a:rPr lang="en-NZ" dirty="0" smtClean="0"/>
              <a:t>30/3/2017</a:t>
            </a:r>
            <a:endParaRPr lang="en-NZ" dirty="0"/>
          </a:p>
        </p:txBody>
      </p:sp>
      <p:sp>
        <p:nvSpPr>
          <p:cNvPr id="5" name="Footer Placeholder 4"/>
          <p:cNvSpPr>
            <a:spLocks noGrp="1"/>
          </p:cNvSpPr>
          <p:nvPr>
            <p:ph type="ftr" sz="quarter" idx="11"/>
          </p:nvPr>
        </p:nvSpPr>
        <p:spPr/>
        <p:txBody>
          <a:bodyPr/>
          <a:lstStyle/>
          <a:p>
            <a:r>
              <a:rPr lang="en-NZ" dirty="0" smtClean="0"/>
              <a:t>ASPOA Training</a:t>
            </a:r>
            <a:endParaRPr lang="en-NZ" dirty="0"/>
          </a:p>
        </p:txBody>
      </p:sp>
    </p:spTree>
    <p:extLst>
      <p:ext uri="{BB962C8B-B14F-4D97-AF65-F5344CB8AC3E}">
        <p14:creationId xmlns:p14="http://schemas.microsoft.com/office/powerpoint/2010/main" val="15218705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6090" y="381000"/>
            <a:ext cx="12155910" cy="6121400"/>
          </a:xfrm>
        </p:spPr>
      </p:pic>
      <p:sp>
        <p:nvSpPr>
          <p:cNvPr id="4" name="Date Placeholder 3"/>
          <p:cNvSpPr>
            <a:spLocks noGrp="1"/>
          </p:cNvSpPr>
          <p:nvPr>
            <p:ph type="dt" sz="half" idx="10"/>
          </p:nvPr>
        </p:nvSpPr>
        <p:spPr/>
        <p:txBody>
          <a:bodyPr/>
          <a:lstStyle/>
          <a:p>
            <a:r>
              <a:rPr lang="en-NZ" dirty="0" smtClean="0"/>
              <a:t>30/3/2017</a:t>
            </a:r>
            <a:endParaRPr lang="en-NZ" dirty="0"/>
          </a:p>
        </p:txBody>
      </p:sp>
      <p:sp>
        <p:nvSpPr>
          <p:cNvPr id="5" name="Footer Placeholder 4"/>
          <p:cNvSpPr>
            <a:spLocks noGrp="1"/>
          </p:cNvSpPr>
          <p:nvPr>
            <p:ph type="ftr" sz="quarter" idx="11"/>
          </p:nvPr>
        </p:nvSpPr>
        <p:spPr/>
        <p:txBody>
          <a:bodyPr/>
          <a:lstStyle/>
          <a:p>
            <a:r>
              <a:rPr lang="en-NZ" dirty="0" smtClean="0"/>
              <a:t>ASPOA Training</a:t>
            </a:r>
            <a:endParaRPr lang="en-NZ" dirty="0"/>
          </a:p>
        </p:txBody>
      </p:sp>
    </p:spTree>
    <p:extLst>
      <p:ext uri="{BB962C8B-B14F-4D97-AF65-F5344CB8AC3E}">
        <p14:creationId xmlns:p14="http://schemas.microsoft.com/office/powerpoint/2010/main" val="20088039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Disadvantages</a:t>
            </a:r>
            <a:r>
              <a:rPr lang="en-US" dirty="0"/>
              <a:t/>
            </a:r>
            <a:br>
              <a:rPr lang="en-US" dirty="0"/>
            </a:br>
            <a:endParaRPr lang="en-US" dirty="0"/>
          </a:p>
        </p:txBody>
      </p:sp>
      <p:sp>
        <p:nvSpPr>
          <p:cNvPr id="3" name="Content Placeholder 2"/>
          <p:cNvSpPr>
            <a:spLocks noGrp="1"/>
          </p:cNvSpPr>
          <p:nvPr>
            <p:ph idx="1"/>
          </p:nvPr>
        </p:nvSpPr>
        <p:spPr>
          <a:noFill/>
        </p:spPr>
        <p:txBody>
          <a:bodyPr/>
          <a:lstStyle/>
          <a:p>
            <a:pPr marL="0" indent="0">
              <a:buNone/>
            </a:pPr>
            <a:r>
              <a:rPr lang="en-US" dirty="0" smtClean="0"/>
              <a:t>Work sheet can become too large for easy viewing</a:t>
            </a:r>
          </a:p>
          <a:p>
            <a:pPr marL="0" indent="0">
              <a:buNone/>
            </a:pPr>
            <a:r>
              <a:rPr lang="en-US" dirty="0" smtClean="0"/>
              <a:t>Keep a Master,</a:t>
            </a:r>
          </a:p>
          <a:p>
            <a:pPr marL="0" indent="0">
              <a:buNone/>
            </a:pPr>
            <a:r>
              <a:rPr lang="en-US" dirty="0" smtClean="0"/>
              <a:t>Back up frequently/print out with date</a:t>
            </a:r>
          </a:p>
        </p:txBody>
      </p:sp>
      <p:sp>
        <p:nvSpPr>
          <p:cNvPr id="4" name="Date Placeholder 3"/>
          <p:cNvSpPr>
            <a:spLocks noGrp="1"/>
          </p:cNvSpPr>
          <p:nvPr>
            <p:ph type="dt" sz="half" idx="10"/>
          </p:nvPr>
        </p:nvSpPr>
        <p:spPr/>
        <p:txBody>
          <a:bodyPr/>
          <a:lstStyle/>
          <a:p>
            <a:r>
              <a:rPr lang="en-NZ" dirty="0" smtClean="0"/>
              <a:t>30/3/2017</a:t>
            </a:r>
            <a:endParaRPr lang="en-NZ" dirty="0"/>
          </a:p>
        </p:txBody>
      </p:sp>
      <p:sp>
        <p:nvSpPr>
          <p:cNvPr id="5" name="Footer Placeholder 4"/>
          <p:cNvSpPr>
            <a:spLocks noGrp="1"/>
          </p:cNvSpPr>
          <p:nvPr>
            <p:ph type="ftr" sz="quarter" idx="11"/>
          </p:nvPr>
        </p:nvSpPr>
        <p:spPr/>
        <p:txBody>
          <a:bodyPr/>
          <a:lstStyle/>
          <a:p>
            <a:r>
              <a:rPr lang="en-NZ" dirty="0" smtClean="0"/>
              <a:t>ASPOA Training Da</a:t>
            </a:r>
            <a:endParaRPr lang="en-NZ" dirty="0"/>
          </a:p>
        </p:txBody>
      </p:sp>
    </p:spTree>
    <p:extLst>
      <p:ext uri="{BB962C8B-B14F-4D97-AF65-F5344CB8AC3E}">
        <p14:creationId xmlns:p14="http://schemas.microsoft.com/office/powerpoint/2010/main" val="24212520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Relational Database</a:t>
            </a:r>
            <a:endParaRPr lang="en-US" dirty="0"/>
          </a:p>
        </p:txBody>
      </p:sp>
      <p:sp>
        <p:nvSpPr>
          <p:cNvPr id="3" name="Content Placeholder 2"/>
          <p:cNvSpPr>
            <a:spLocks noGrp="1"/>
          </p:cNvSpPr>
          <p:nvPr>
            <p:ph idx="1"/>
          </p:nvPr>
        </p:nvSpPr>
        <p:spPr>
          <a:noFill/>
        </p:spPr>
        <p:txBody>
          <a:bodyPr/>
          <a:lstStyle/>
          <a:p>
            <a:pPr marL="0" indent="0">
              <a:buNone/>
            </a:pPr>
            <a:r>
              <a:rPr lang="en-US" u="sng" dirty="0" smtClean="0"/>
              <a:t>Advantages</a:t>
            </a:r>
          </a:p>
          <a:p>
            <a:pPr marL="0" indent="0">
              <a:buNone/>
            </a:pPr>
            <a:r>
              <a:rPr lang="en-US" dirty="0" smtClean="0"/>
              <a:t>Can create special screens for inputting information</a:t>
            </a:r>
          </a:p>
          <a:p>
            <a:pPr marL="0" indent="0">
              <a:buNone/>
            </a:pPr>
            <a:r>
              <a:rPr lang="en-US" dirty="0" smtClean="0"/>
              <a:t>Reports can be tailored for specific purposes requiring to be set up once only</a:t>
            </a:r>
          </a:p>
          <a:p>
            <a:pPr marL="0" indent="0">
              <a:buNone/>
            </a:pPr>
            <a:r>
              <a:rPr lang="en-US" u="sng" dirty="0" smtClean="0"/>
              <a:t>Disadvantage</a:t>
            </a:r>
          </a:p>
          <a:p>
            <a:pPr marL="0" indent="0">
              <a:buNone/>
            </a:pPr>
            <a:r>
              <a:rPr lang="en-US" dirty="0" smtClean="0"/>
              <a:t>Requires some level of competency and the software is not generally available as part of the normal packages.</a:t>
            </a:r>
            <a:endParaRPr lang="en-US" dirty="0"/>
          </a:p>
        </p:txBody>
      </p:sp>
      <p:sp>
        <p:nvSpPr>
          <p:cNvPr id="4" name="Date Placeholder 3"/>
          <p:cNvSpPr>
            <a:spLocks noGrp="1"/>
          </p:cNvSpPr>
          <p:nvPr>
            <p:ph type="dt" sz="half" idx="10"/>
          </p:nvPr>
        </p:nvSpPr>
        <p:spPr/>
        <p:txBody>
          <a:bodyPr/>
          <a:lstStyle/>
          <a:p>
            <a:r>
              <a:rPr lang="en-NZ" dirty="0" smtClean="0"/>
              <a:t>30/3/2017</a:t>
            </a:r>
            <a:endParaRPr lang="en-NZ" dirty="0"/>
          </a:p>
        </p:txBody>
      </p:sp>
      <p:sp>
        <p:nvSpPr>
          <p:cNvPr id="5" name="Footer Placeholder 4"/>
          <p:cNvSpPr>
            <a:spLocks noGrp="1"/>
          </p:cNvSpPr>
          <p:nvPr>
            <p:ph type="ftr" sz="quarter" idx="11"/>
          </p:nvPr>
        </p:nvSpPr>
        <p:spPr/>
        <p:txBody>
          <a:bodyPr/>
          <a:lstStyle/>
          <a:p>
            <a:r>
              <a:rPr lang="en-NZ" dirty="0" smtClean="0"/>
              <a:t>ASPOA Training</a:t>
            </a:r>
            <a:endParaRPr lang="en-NZ" dirty="0"/>
          </a:p>
        </p:txBody>
      </p:sp>
    </p:spTree>
    <p:extLst>
      <p:ext uri="{BB962C8B-B14F-4D97-AF65-F5344CB8AC3E}">
        <p14:creationId xmlns:p14="http://schemas.microsoft.com/office/powerpoint/2010/main" val="40334655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Correspondence</a:t>
            </a:r>
            <a:endParaRPr lang="en-US" dirty="0"/>
          </a:p>
        </p:txBody>
      </p:sp>
      <p:sp>
        <p:nvSpPr>
          <p:cNvPr id="3" name="Content Placeholder 2"/>
          <p:cNvSpPr>
            <a:spLocks noGrp="1"/>
          </p:cNvSpPr>
          <p:nvPr>
            <p:ph idx="1"/>
          </p:nvPr>
        </p:nvSpPr>
        <p:spPr>
          <a:xfrm>
            <a:off x="516228" y="2005012"/>
            <a:ext cx="10515600" cy="4351338"/>
          </a:xfrm>
        </p:spPr>
        <p:txBody>
          <a:bodyPr/>
          <a:lstStyle/>
          <a:p>
            <a:pPr marL="0" indent="0">
              <a:buNone/>
            </a:pPr>
            <a:r>
              <a:rPr lang="en-US" dirty="0"/>
              <a:t>K</a:t>
            </a:r>
            <a:r>
              <a:rPr lang="en-US" dirty="0" smtClean="0"/>
              <a:t>eep a register of all correspondence received and sent including emails of importance</a:t>
            </a:r>
          </a:p>
          <a:p>
            <a:pPr marL="0" indent="0">
              <a:buNone/>
            </a:pPr>
            <a:r>
              <a:rPr lang="en-US" dirty="0" smtClean="0"/>
              <a:t>And remember to keep copies </a:t>
            </a:r>
          </a:p>
          <a:p>
            <a:pPr marL="0" indent="0">
              <a:buNone/>
            </a:pPr>
            <a:r>
              <a:rPr lang="en-US" dirty="0" smtClean="0"/>
              <a:t>The records can be kept in a hard copy register or in  a database.</a:t>
            </a:r>
          </a:p>
          <a:p>
            <a:pPr marL="0" indent="0">
              <a:buNone/>
            </a:pPr>
            <a:r>
              <a:rPr lang="en-US" dirty="0" smtClean="0"/>
              <a:t>Again a database can be kept in an Excel spreadsheet or in a Relational Databases</a:t>
            </a:r>
            <a:endParaRPr lang="en-US" dirty="0"/>
          </a:p>
        </p:txBody>
      </p:sp>
      <p:sp>
        <p:nvSpPr>
          <p:cNvPr id="4" name="Date Placeholder 3"/>
          <p:cNvSpPr>
            <a:spLocks noGrp="1"/>
          </p:cNvSpPr>
          <p:nvPr>
            <p:ph type="dt" sz="half" idx="10"/>
          </p:nvPr>
        </p:nvSpPr>
        <p:spPr/>
        <p:txBody>
          <a:bodyPr/>
          <a:lstStyle/>
          <a:p>
            <a:r>
              <a:rPr lang="en-NZ" dirty="0" smtClean="0"/>
              <a:t>30/3/2017</a:t>
            </a:r>
            <a:endParaRPr lang="en-NZ" dirty="0"/>
          </a:p>
        </p:txBody>
      </p:sp>
      <p:sp>
        <p:nvSpPr>
          <p:cNvPr id="5" name="Footer Placeholder 4"/>
          <p:cNvSpPr>
            <a:spLocks noGrp="1"/>
          </p:cNvSpPr>
          <p:nvPr>
            <p:ph type="ftr" sz="quarter" idx="11"/>
          </p:nvPr>
        </p:nvSpPr>
        <p:spPr/>
        <p:txBody>
          <a:bodyPr/>
          <a:lstStyle/>
          <a:p>
            <a:r>
              <a:rPr lang="en-NZ" dirty="0" smtClean="0"/>
              <a:t>ASPOA Training </a:t>
            </a:r>
            <a:endParaRPr lang="en-NZ" dirty="0"/>
          </a:p>
        </p:txBody>
      </p:sp>
    </p:spTree>
    <p:extLst>
      <p:ext uri="{BB962C8B-B14F-4D97-AF65-F5344CB8AC3E}">
        <p14:creationId xmlns:p14="http://schemas.microsoft.com/office/powerpoint/2010/main" val="687101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8642" y="1882135"/>
            <a:ext cx="10058399" cy="3046988"/>
          </a:xfrm>
          <a:prstGeom prst="rect">
            <a:avLst/>
          </a:prstGeom>
        </p:spPr>
        <p:txBody>
          <a:bodyPr wrap="square">
            <a:spAutoFit/>
          </a:bodyPr>
          <a:lstStyle/>
          <a:p>
            <a:pPr algn="ctr"/>
            <a:r>
              <a:rPr lang="en-NZ" sz="3200" dirty="0" smtClean="0"/>
              <a:t>The role of the President is to tie together the work of the members of his or her Executive, IE the Secretary, Treasurer and committee. To make decisions (sometimes the hard ones!) and to simply make sure that the organisation is running smoothly and stays on track to achieve the goals that have been set up to accomplish. </a:t>
            </a:r>
            <a:endParaRPr lang="en-NZ" sz="3200" dirty="0"/>
          </a:p>
        </p:txBody>
      </p:sp>
    </p:spTree>
    <p:extLst>
      <p:ext uri="{BB962C8B-B14F-4D97-AF65-F5344CB8AC3E}">
        <p14:creationId xmlns:p14="http://schemas.microsoft.com/office/powerpoint/2010/main" val="23704979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NZ" dirty="0" smtClean="0"/>
              <a:t>30/3/2017</a:t>
            </a:r>
            <a:endParaRPr lang="en-NZ" dirty="0"/>
          </a:p>
        </p:txBody>
      </p:sp>
      <p:sp>
        <p:nvSpPr>
          <p:cNvPr id="3" name="Footer Placeholder 2"/>
          <p:cNvSpPr>
            <a:spLocks noGrp="1"/>
          </p:cNvSpPr>
          <p:nvPr>
            <p:ph type="ftr" sz="quarter" idx="11"/>
          </p:nvPr>
        </p:nvSpPr>
        <p:spPr/>
        <p:txBody>
          <a:bodyPr/>
          <a:lstStyle/>
          <a:p>
            <a:r>
              <a:rPr lang="en-NZ" dirty="0" smtClean="0"/>
              <a:t>ASPOA Training </a:t>
            </a:r>
            <a:endParaRPr lang="en-NZ" dirty="0"/>
          </a:p>
        </p:txBody>
      </p:sp>
      <p:sp>
        <p:nvSpPr>
          <p:cNvPr id="5" name="TextBox 4"/>
          <p:cNvSpPr txBox="1"/>
          <p:nvPr/>
        </p:nvSpPr>
        <p:spPr>
          <a:xfrm>
            <a:off x="2099733" y="1862667"/>
            <a:ext cx="7247467" cy="2523768"/>
          </a:xfrm>
          <a:prstGeom prst="rect">
            <a:avLst/>
          </a:prstGeom>
          <a:noFill/>
        </p:spPr>
        <p:txBody>
          <a:bodyPr wrap="square" rtlCol="0">
            <a:spAutoFit/>
          </a:bodyPr>
          <a:lstStyle/>
          <a:p>
            <a:r>
              <a:rPr lang="en-US" sz="2800" dirty="0" smtClean="0"/>
              <a:t>Discuss required actions with the President</a:t>
            </a:r>
          </a:p>
          <a:p>
            <a:endParaRPr lang="en-US" sz="2800" dirty="0" smtClean="0"/>
          </a:p>
          <a:p>
            <a:r>
              <a:rPr lang="en-US" sz="2800" dirty="0" smtClean="0"/>
              <a:t>Agenda for next meeting</a:t>
            </a:r>
          </a:p>
          <a:p>
            <a:endParaRPr lang="en-US" sz="2800" dirty="0" smtClean="0"/>
          </a:p>
          <a:p>
            <a:r>
              <a:rPr lang="en-US" sz="2800" dirty="0" smtClean="0"/>
              <a:t>Reply required?</a:t>
            </a:r>
            <a:endParaRPr lang="en-US" sz="2800" dirty="0"/>
          </a:p>
          <a:p>
            <a:endParaRPr lang="en-US" dirty="0"/>
          </a:p>
        </p:txBody>
      </p:sp>
    </p:spTree>
    <p:extLst>
      <p:ext uri="{BB962C8B-B14F-4D97-AF65-F5344CB8AC3E}">
        <p14:creationId xmlns:p14="http://schemas.microsoft.com/office/powerpoint/2010/main" val="24770280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2400" y="381000"/>
            <a:ext cx="10363200" cy="596260"/>
          </a:xfrm>
        </p:spPr>
        <p:txBody>
          <a:bodyPr>
            <a:normAutofit fontScale="90000"/>
          </a:bodyPr>
          <a:lstStyle/>
          <a:p>
            <a:pPr algn="ctr"/>
            <a:r>
              <a:rPr lang="en-US" smtClean="0"/>
              <a:t>Excel</a:t>
            </a:r>
            <a:endParaRPr lang="en-US"/>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30400" y="977260"/>
            <a:ext cx="7970982" cy="5423540"/>
          </a:xfrm>
          <a:noFill/>
        </p:spPr>
      </p:pic>
      <p:sp>
        <p:nvSpPr>
          <p:cNvPr id="4" name="Date Placeholder 3"/>
          <p:cNvSpPr>
            <a:spLocks noGrp="1"/>
          </p:cNvSpPr>
          <p:nvPr>
            <p:ph type="dt" sz="half" idx="10"/>
          </p:nvPr>
        </p:nvSpPr>
        <p:spPr/>
        <p:txBody>
          <a:bodyPr/>
          <a:lstStyle/>
          <a:p>
            <a:r>
              <a:rPr lang="en-NZ" dirty="0" smtClean="0"/>
              <a:t>30/3/2017</a:t>
            </a:r>
            <a:endParaRPr lang="en-NZ" dirty="0"/>
          </a:p>
        </p:txBody>
      </p:sp>
      <p:sp>
        <p:nvSpPr>
          <p:cNvPr id="5" name="Footer Placeholder 4"/>
          <p:cNvSpPr>
            <a:spLocks noGrp="1"/>
          </p:cNvSpPr>
          <p:nvPr>
            <p:ph type="ftr" sz="quarter" idx="11"/>
          </p:nvPr>
        </p:nvSpPr>
        <p:spPr/>
        <p:txBody>
          <a:bodyPr/>
          <a:lstStyle/>
          <a:p>
            <a:r>
              <a:rPr lang="en-NZ" dirty="0" smtClean="0"/>
              <a:t>ASPOA Training </a:t>
            </a:r>
            <a:endParaRPr lang="en-NZ" dirty="0"/>
          </a:p>
        </p:txBody>
      </p:sp>
    </p:spTree>
    <p:extLst>
      <p:ext uri="{BB962C8B-B14F-4D97-AF65-F5344CB8AC3E}">
        <p14:creationId xmlns:p14="http://schemas.microsoft.com/office/powerpoint/2010/main" val="31732373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2400" y="381000"/>
            <a:ext cx="10363200" cy="642027"/>
          </a:xfrm>
        </p:spPr>
        <p:txBody>
          <a:bodyPr>
            <a:normAutofit fontScale="90000"/>
          </a:bodyPr>
          <a:lstStyle/>
          <a:p>
            <a:pPr algn="ctr"/>
            <a:r>
              <a:rPr lang="en-US" dirty="0" smtClean="0"/>
              <a:t>File Maker</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02932" y="936412"/>
            <a:ext cx="7044267" cy="5536238"/>
          </a:xfrm>
        </p:spPr>
      </p:pic>
      <p:sp>
        <p:nvSpPr>
          <p:cNvPr id="4" name="Date Placeholder 3"/>
          <p:cNvSpPr>
            <a:spLocks noGrp="1"/>
          </p:cNvSpPr>
          <p:nvPr>
            <p:ph type="dt" sz="half" idx="10"/>
          </p:nvPr>
        </p:nvSpPr>
        <p:spPr/>
        <p:txBody>
          <a:bodyPr/>
          <a:lstStyle/>
          <a:p>
            <a:r>
              <a:rPr lang="en-NZ" dirty="0" smtClean="0"/>
              <a:t>30/3/2017</a:t>
            </a:r>
            <a:endParaRPr lang="en-NZ" dirty="0"/>
          </a:p>
        </p:txBody>
      </p:sp>
      <p:sp>
        <p:nvSpPr>
          <p:cNvPr id="5" name="Footer Placeholder 4"/>
          <p:cNvSpPr>
            <a:spLocks noGrp="1"/>
          </p:cNvSpPr>
          <p:nvPr>
            <p:ph type="ftr" sz="quarter" idx="11"/>
          </p:nvPr>
        </p:nvSpPr>
        <p:spPr/>
        <p:txBody>
          <a:bodyPr/>
          <a:lstStyle/>
          <a:p>
            <a:r>
              <a:rPr lang="en-NZ" dirty="0" smtClean="0"/>
              <a:t>ASPOA Training </a:t>
            </a:r>
            <a:endParaRPr lang="en-NZ" dirty="0"/>
          </a:p>
        </p:txBody>
      </p:sp>
    </p:spTree>
    <p:extLst>
      <p:ext uri="{BB962C8B-B14F-4D97-AF65-F5344CB8AC3E}">
        <p14:creationId xmlns:p14="http://schemas.microsoft.com/office/powerpoint/2010/main" val="14451312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2400" y="381000"/>
            <a:ext cx="10363200" cy="552061"/>
          </a:xfrm>
        </p:spPr>
        <p:txBody>
          <a:bodyPr>
            <a:normAutofit fontScale="90000"/>
          </a:bodyPr>
          <a:lstStyle/>
          <a:p>
            <a:pPr algn="ctr"/>
            <a:r>
              <a:rPr lang="en-US" smtClean="0"/>
              <a:t>Access</a:t>
            </a:r>
            <a:endParaRPr lang="en-US"/>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6041" y="933061"/>
            <a:ext cx="10750775" cy="5356717"/>
          </a:xfrm>
        </p:spPr>
      </p:pic>
      <p:sp>
        <p:nvSpPr>
          <p:cNvPr id="4" name="Date Placeholder 3"/>
          <p:cNvSpPr>
            <a:spLocks noGrp="1"/>
          </p:cNvSpPr>
          <p:nvPr>
            <p:ph type="dt" sz="half" idx="10"/>
          </p:nvPr>
        </p:nvSpPr>
        <p:spPr/>
        <p:txBody>
          <a:bodyPr/>
          <a:lstStyle/>
          <a:p>
            <a:r>
              <a:rPr lang="en-NZ" dirty="0" smtClean="0"/>
              <a:t>30/3/2017</a:t>
            </a:r>
            <a:endParaRPr lang="en-NZ" dirty="0"/>
          </a:p>
        </p:txBody>
      </p:sp>
      <p:sp>
        <p:nvSpPr>
          <p:cNvPr id="5" name="Footer Placeholder 4"/>
          <p:cNvSpPr>
            <a:spLocks noGrp="1"/>
          </p:cNvSpPr>
          <p:nvPr>
            <p:ph type="ftr" sz="quarter" idx="11"/>
          </p:nvPr>
        </p:nvSpPr>
        <p:spPr/>
        <p:txBody>
          <a:bodyPr/>
          <a:lstStyle/>
          <a:p>
            <a:r>
              <a:rPr lang="en-NZ" dirty="0" smtClean="0"/>
              <a:t>ASPOA Training </a:t>
            </a:r>
            <a:endParaRPr lang="en-NZ" dirty="0"/>
          </a:p>
        </p:txBody>
      </p:sp>
    </p:spTree>
    <p:extLst>
      <p:ext uri="{BB962C8B-B14F-4D97-AF65-F5344CB8AC3E}">
        <p14:creationId xmlns:p14="http://schemas.microsoft.com/office/powerpoint/2010/main" val="13967917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Contacts</a:t>
            </a:r>
            <a:endParaRPr lang="en-US" u="sng" dirty="0"/>
          </a:p>
        </p:txBody>
      </p:sp>
      <p:sp>
        <p:nvSpPr>
          <p:cNvPr id="3" name="Content Placeholder 2"/>
          <p:cNvSpPr>
            <a:spLocks noGrp="1"/>
          </p:cNvSpPr>
          <p:nvPr>
            <p:ph idx="1"/>
          </p:nvPr>
        </p:nvSpPr>
        <p:spPr>
          <a:noFill/>
        </p:spPr>
        <p:txBody>
          <a:bodyPr/>
          <a:lstStyle/>
          <a:p>
            <a:pPr marL="0" indent="0">
              <a:buNone/>
            </a:pPr>
            <a:r>
              <a:rPr lang="en-US" dirty="0" smtClean="0"/>
              <a:t>Maintain a Record of contacts including</a:t>
            </a:r>
          </a:p>
          <a:p>
            <a:pPr marL="0" indent="0">
              <a:buNone/>
            </a:pPr>
            <a:endParaRPr lang="en-US" dirty="0" smtClean="0"/>
          </a:p>
          <a:p>
            <a:pPr marL="400050" lvl="1" indent="0">
              <a:buNone/>
            </a:pPr>
            <a:r>
              <a:rPr lang="en-US" dirty="0" smtClean="0"/>
              <a:t>Stomal therapists</a:t>
            </a:r>
          </a:p>
          <a:p>
            <a:pPr marL="400050" lvl="1" indent="0">
              <a:buNone/>
            </a:pPr>
            <a:endParaRPr lang="en-US" dirty="0" smtClean="0"/>
          </a:p>
          <a:p>
            <a:pPr marL="400050" lvl="1" indent="0">
              <a:buNone/>
            </a:pPr>
            <a:r>
              <a:rPr lang="en-US" dirty="0" smtClean="0"/>
              <a:t>Supply Reps</a:t>
            </a:r>
          </a:p>
          <a:p>
            <a:pPr marL="400050" lvl="1" indent="0">
              <a:buNone/>
            </a:pPr>
            <a:endParaRPr lang="en-US" dirty="0" smtClean="0"/>
          </a:p>
          <a:p>
            <a:pPr marL="400050" lvl="1" indent="0">
              <a:buNone/>
            </a:pPr>
            <a:r>
              <a:rPr lang="en-US" dirty="0" smtClean="0"/>
              <a:t>Other useful contacts such as Cancer Society</a:t>
            </a:r>
            <a:endParaRPr lang="en-US" dirty="0"/>
          </a:p>
        </p:txBody>
      </p:sp>
      <p:sp>
        <p:nvSpPr>
          <p:cNvPr id="4" name="Date Placeholder 3"/>
          <p:cNvSpPr>
            <a:spLocks noGrp="1"/>
          </p:cNvSpPr>
          <p:nvPr>
            <p:ph type="dt" sz="half" idx="10"/>
          </p:nvPr>
        </p:nvSpPr>
        <p:spPr/>
        <p:txBody>
          <a:bodyPr/>
          <a:lstStyle/>
          <a:p>
            <a:r>
              <a:rPr lang="en-NZ" dirty="0" smtClean="0"/>
              <a:t>30/3/2017</a:t>
            </a:r>
            <a:endParaRPr lang="en-NZ" dirty="0"/>
          </a:p>
        </p:txBody>
      </p:sp>
      <p:sp>
        <p:nvSpPr>
          <p:cNvPr id="5" name="Footer Placeholder 4"/>
          <p:cNvSpPr>
            <a:spLocks noGrp="1"/>
          </p:cNvSpPr>
          <p:nvPr>
            <p:ph type="ftr" sz="quarter" idx="11"/>
          </p:nvPr>
        </p:nvSpPr>
        <p:spPr/>
        <p:txBody>
          <a:bodyPr/>
          <a:lstStyle/>
          <a:p>
            <a:r>
              <a:rPr lang="en-NZ" dirty="0" smtClean="0"/>
              <a:t>ASPOA Training </a:t>
            </a:r>
            <a:endParaRPr lang="en-NZ" dirty="0"/>
          </a:p>
        </p:txBody>
      </p:sp>
    </p:spTree>
    <p:extLst>
      <p:ext uri="{BB962C8B-B14F-4D97-AF65-F5344CB8AC3E}">
        <p14:creationId xmlns:p14="http://schemas.microsoft.com/office/powerpoint/2010/main" val="5391600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OTHER DUTIES</a:t>
            </a:r>
            <a:endParaRPr lang="en-US" u="sng" dirty="0"/>
          </a:p>
        </p:txBody>
      </p:sp>
      <p:sp>
        <p:nvSpPr>
          <p:cNvPr id="3" name="Content Placeholder 2"/>
          <p:cNvSpPr>
            <a:spLocks noGrp="1"/>
          </p:cNvSpPr>
          <p:nvPr>
            <p:ph idx="1"/>
          </p:nvPr>
        </p:nvSpPr>
        <p:spPr>
          <a:xfrm>
            <a:off x="1422400" y="1828799"/>
            <a:ext cx="10352619" cy="4051303"/>
          </a:xfrm>
          <a:noFill/>
        </p:spPr>
        <p:txBody>
          <a:bodyPr/>
          <a:lstStyle/>
          <a:p>
            <a:pPr>
              <a:buFont typeface="Wingdings" charset="2"/>
              <a:buChar char="Ø"/>
            </a:pPr>
            <a:r>
              <a:rPr lang="en-US" dirty="0" smtClean="0"/>
              <a:t>Maintain the Society’s copy of the constitution/rules</a:t>
            </a:r>
          </a:p>
          <a:p>
            <a:pPr>
              <a:buFont typeface="Wingdings" charset="2"/>
              <a:buChar char="Ø"/>
            </a:pPr>
            <a:r>
              <a:rPr lang="en-US" dirty="0" smtClean="0"/>
              <a:t>Maintain Society details with the Registrar of Incorporated Societies and Charities Commission as appropriate</a:t>
            </a:r>
          </a:p>
          <a:p>
            <a:pPr>
              <a:buFont typeface="Wingdings" charset="2"/>
              <a:buChar char="Ø"/>
            </a:pPr>
            <a:r>
              <a:rPr lang="en-US" dirty="0" smtClean="0"/>
              <a:t>Ensure the local DHB and Cancer Society have the current details of your Society</a:t>
            </a:r>
          </a:p>
          <a:p>
            <a:pPr>
              <a:buFont typeface="Wingdings" charset="2"/>
              <a:buChar char="Ø"/>
            </a:pPr>
            <a:r>
              <a:rPr lang="en-US" dirty="0" smtClean="0"/>
              <a:t>Inform the NZ </a:t>
            </a:r>
            <a:r>
              <a:rPr lang="en-US" dirty="0" err="1" smtClean="0"/>
              <a:t>Ostomate</a:t>
            </a:r>
            <a:r>
              <a:rPr lang="en-US" dirty="0" smtClean="0"/>
              <a:t> Editor and secretary/Webmaster of any changes</a:t>
            </a:r>
          </a:p>
          <a:p>
            <a:pPr marL="0" indent="0">
              <a:buNone/>
            </a:pPr>
            <a:endParaRPr lang="en-US" dirty="0"/>
          </a:p>
        </p:txBody>
      </p:sp>
      <p:sp>
        <p:nvSpPr>
          <p:cNvPr id="4" name="Date Placeholder 3"/>
          <p:cNvSpPr>
            <a:spLocks noGrp="1"/>
          </p:cNvSpPr>
          <p:nvPr>
            <p:ph type="dt" sz="half" idx="10"/>
          </p:nvPr>
        </p:nvSpPr>
        <p:spPr/>
        <p:txBody>
          <a:bodyPr/>
          <a:lstStyle/>
          <a:p>
            <a:r>
              <a:rPr lang="en-NZ" dirty="0" smtClean="0"/>
              <a:t>30/3/2017</a:t>
            </a:r>
            <a:endParaRPr lang="en-NZ" dirty="0"/>
          </a:p>
        </p:txBody>
      </p:sp>
      <p:sp>
        <p:nvSpPr>
          <p:cNvPr id="5" name="Footer Placeholder 4"/>
          <p:cNvSpPr>
            <a:spLocks noGrp="1"/>
          </p:cNvSpPr>
          <p:nvPr>
            <p:ph type="ftr" sz="quarter" idx="11"/>
          </p:nvPr>
        </p:nvSpPr>
        <p:spPr/>
        <p:txBody>
          <a:bodyPr/>
          <a:lstStyle/>
          <a:p>
            <a:r>
              <a:rPr lang="en-NZ" dirty="0" smtClean="0"/>
              <a:t>ASPOAS Training </a:t>
            </a:r>
            <a:endParaRPr lang="en-NZ" dirty="0"/>
          </a:p>
        </p:txBody>
      </p:sp>
    </p:spTree>
    <p:extLst>
      <p:ext uri="{BB962C8B-B14F-4D97-AF65-F5344CB8AC3E}">
        <p14:creationId xmlns:p14="http://schemas.microsoft.com/office/powerpoint/2010/main" val="13250596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REQUIREMENTS</a:t>
            </a:r>
            <a:endParaRPr lang="en-US" u="sng" dirty="0"/>
          </a:p>
        </p:txBody>
      </p:sp>
      <p:sp>
        <p:nvSpPr>
          <p:cNvPr id="3" name="Content Placeholder 2"/>
          <p:cNvSpPr>
            <a:spLocks noGrp="1"/>
          </p:cNvSpPr>
          <p:nvPr>
            <p:ph idx="1"/>
          </p:nvPr>
        </p:nvSpPr>
        <p:spPr>
          <a:noFill/>
        </p:spPr>
        <p:txBody>
          <a:bodyPr/>
          <a:lstStyle/>
          <a:p>
            <a:pPr>
              <a:buFont typeface="Wingdings" charset="2"/>
              <a:buChar char="Ø"/>
            </a:pPr>
            <a:r>
              <a:rPr lang="en-US" dirty="0" smtClean="0"/>
              <a:t>Access to the internet and an email account are almost compulsory  as Government Departments are making increasing use of the internet fro forwarding information.</a:t>
            </a:r>
          </a:p>
          <a:p>
            <a:pPr>
              <a:buFont typeface="Wingdings" charset="2"/>
              <a:buChar char="Ø"/>
            </a:pPr>
            <a:r>
              <a:rPr lang="en-US" dirty="0" smtClean="0"/>
              <a:t>Minimum requirement would be a PC /Laptop/Tablet with word processing  and spreadsheet capability compatible with MS Office</a:t>
            </a:r>
            <a:endParaRPr lang="en-US" dirty="0"/>
          </a:p>
        </p:txBody>
      </p:sp>
      <p:sp>
        <p:nvSpPr>
          <p:cNvPr id="4" name="Date Placeholder 3"/>
          <p:cNvSpPr>
            <a:spLocks noGrp="1"/>
          </p:cNvSpPr>
          <p:nvPr>
            <p:ph type="dt" sz="half" idx="10"/>
          </p:nvPr>
        </p:nvSpPr>
        <p:spPr/>
        <p:txBody>
          <a:bodyPr/>
          <a:lstStyle/>
          <a:p>
            <a:r>
              <a:rPr lang="en-NZ" dirty="0" smtClean="0"/>
              <a:t>30/3/2017</a:t>
            </a:r>
            <a:endParaRPr lang="en-NZ" dirty="0"/>
          </a:p>
        </p:txBody>
      </p:sp>
      <p:sp>
        <p:nvSpPr>
          <p:cNvPr id="5" name="Footer Placeholder 4"/>
          <p:cNvSpPr>
            <a:spLocks noGrp="1"/>
          </p:cNvSpPr>
          <p:nvPr>
            <p:ph type="ftr" sz="quarter" idx="11"/>
          </p:nvPr>
        </p:nvSpPr>
        <p:spPr/>
        <p:txBody>
          <a:bodyPr/>
          <a:lstStyle/>
          <a:p>
            <a:r>
              <a:rPr lang="en-NZ" dirty="0" smtClean="0"/>
              <a:t>ASPOAS Training </a:t>
            </a:r>
            <a:endParaRPr lang="en-NZ" dirty="0"/>
          </a:p>
        </p:txBody>
      </p:sp>
    </p:spTree>
    <p:extLst>
      <p:ext uri="{BB962C8B-B14F-4D97-AF65-F5344CB8AC3E}">
        <p14:creationId xmlns:p14="http://schemas.microsoft.com/office/powerpoint/2010/main" val="29738624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1826" y="259334"/>
            <a:ext cx="9362941" cy="6380016"/>
          </a:xfrm>
          <a:prstGeom prst="rect">
            <a:avLst/>
          </a:prstGeom>
        </p:spPr>
        <p:txBody>
          <a:bodyPr wrap="square">
            <a:spAutoFit/>
          </a:bodyPr>
          <a:lstStyle/>
          <a:p>
            <a:pPr>
              <a:lnSpc>
                <a:spcPct val="107000"/>
              </a:lnSpc>
              <a:spcAft>
                <a:spcPts val="800"/>
              </a:spcAft>
            </a:pPr>
            <a:r>
              <a:rPr lang="en-NZ" sz="4800" dirty="0">
                <a:latin typeface="Calibri" panose="020F0502020204030204" pitchFamily="34" charset="0"/>
                <a:ea typeface="Calibri" panose="020F0502020204030204" pitchFamily="34" charset="0"/>
                <a:cs typeface="Times New Roman" panose="02020603050405020304" pitchFamily="18" charset="0"/>
              </a:rPr>
              <a:t>I hope that this presentation has been of help to all here today and if anyone would like a copy sent to them by e-mail the please contact me requesting this on: </a:t>
            </a:r>
            <a:r>
              <a:rPr lang="en-NZ" sz="48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richardmcnair02@gmail.com</a:t>
            </a:r>
            <a:r>
              <a:rPr lang="en-NZ" sz="4800" dirty="0">
                <a:latin typeface="Calibri" panose="020F0502020204030204" pitchFamily="34" charset="0"/>
                <a:ea typeface="Calibri" panose="020F0502020204030204" pitchFamily="34" charset="0"/>
                <a:cs typeface="Times New Roman" panose="02020603050405020304" pitchFamily="18" charset="0"/>
              </a:rPr>
              <a:t> and I will be more than happy to send this to you.</a:t>
            </a:r>
            <a:endParaRPr lang="en-NZ" sz="4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5048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7735" y="2068983"/>
            <a:ext cx="9878096" cy="3539430"/>
          </a:xfrm>
          <a:prstGeom prst="rect">
            <a:avLst/>
          </a:prstGeom>
        </p:spPr>
        <p:txBody>
          <a:bodyPr wrap="square">
            <a:spAutoFit/>
          </a:bodyPr>
          <a:lstStyle/>
          <a:p>
            <a:pPr algn="ctr"/>
            <a:r>
              <a:rPr lang="en-NZ" sz="3200" dirty="0" smtClean="0"/>
              <a:t>One of the major tasks that the President has to do is to chair meetings of both the Executive committee and the full Association and to help with this I have included the following slides showing how we do this in New Zealand. In the case of an Executive Committee meeting you may well remove some of these following steps as they may not all be required, it just depends on the meeting.</a:t>
            </a:r>
            <a:endParaRPr lang="en-NZ" sz="3200" dirty="0"/>
          </a:p>
        </p:txBody>
      </p:sp>
    </p:spTree>
    <p:extLst>
      <p:ext uri="{BB962C8B-B14F-4D97-AF65-F5344CB8AC3E}">
        <p14:creationId xmlns:p14="http://schemas.microsoft.com/office/powerpoint/2010/main" val="856184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9700" y="938398"/>
            <a:ext cx="10277341" cy="5262979"/>
          </a:xfrm>
          <a:prstGeom prst="rect">
            <a:avLst/>
          </a:prstGeom>
        </p:spPr>
        <p:txBody>
          <a:bodyPr wrap="square">
            <a:spAutoFit/>
          </a:bodyPr>
          <a:lstStyle/>
          <a:p>
            <a:pPr algn="ctr"/>
            <a:r>
              <a:rPr lang="en-NZ" sz="2800" dirty="0" smtClean="0"/>
              <a:t> </a:t>
            </a:r>
            <a:r>
              <a:rPr lang="en-NZ" sz="2800" u="sng" dirty="0" smtClean="0"/>
              <a:t>AGM AGENDA </a:t>
            </a:r>
          </a:p>
          <a:p>
            <a:pPr algn="ctr"/>
            <a:r>
              <a:rPr lang="en-NZ" sz="2800" dirty="0" smtClean="0"/>
              <a:t>Welcome from the President</a:t>
            </a:r>
          </a:p>
          <a:p>
            <a:pPr algn="ctr"/>
            <a:r>
              <a:rPr lang="en-NZ" sz="2800" dirty="0" smtClean="0"/>
              <a:t>Apologises </a:t>
            </a:r>
          </a:p>
          <a:p>
            <a:pPr algn="ctr"/>
            <a:r>
              <a:rPr lang="en-NZ" sz="2800" dirty="0" smtClean="0"/>
              <a:t>Roll call of delegates and Proxies - Secretary</a:t>
            </a:r>
          </a:p>
          <a:p>
            <a:pPr algn="ctr"/>
            <a:r>
              <a:rPr lang="en-NZ" sz="2800" dirty="0" smtClean="0"/>
              <a:t>Call for items of general business (can add items later if needed)</a:t>
            </a:r>
          </a:p>
          <a:p>
            <a:pPr algn="ctr"/>
            <a:r>
              <a:rPr lang="en-NZ" sz="2800" dirty="0" smtClean="0"/>
              <a:t>Present the minutes of the previous AGM </a:t>
            </a:r>
          </a:p>
          <a:p>
            <a:pPr algn="ctr"/>
            <a:r>
              <a:rPr lang="en-NZ" sz="2800" dirty="0" smtClean="0"/>
              <a:t>Minutes read and confirmed</a:t>
            </a:r>
          </a:p>
          <a:p>
            <a:pPr algn="ctr"/>
            <a:r>
              <a:rPr lang="en-NZ" sz="2800" dirty="0" smtClean="0"/>
              <a:t>Matters arising from the minutes</a:t>
            </a:r>
          </a:p>
          <a:p>
            <a:pPr algn="ctr"/>
            <a:r>
              <a:rPr lang="en-NZ" sz="2800" dirty="0" smtClean="0"/>
              <a:t>Move that Minutes be accepted, all in favour (yay / nay)</a:t>
            </a:r>
          </a:p>
          <a:p>
            <a:pPr algn="ctr"/>
            <a:r>
              <a:rPr lang="en-NZ" sz="2800" dirty="0" smtClean="0"/>
              <a:t>President’s annual report </a:t>
            </a:r>
          </a:p>
          <a:p>
            <a:pPr algn="ctr"/>
            <a:r>
              <a:rPr lang="en-NZ" sz="2800" dirty="0" smtClean="0"/>
              <a:t>Move that report be accepted – Seconded</a:t>
            </a:r>
          </a:p>
          <a:p>
            <a:pPr algn="ctr"/>
            <a:r>
              <a:rPr lang="en-NZ" sz="2800" dirty="0" smtClean="0"/>
              <a:t>Any discussion on this report?</a:t>
            </a:r>
            <a:endParaRPr lang="en-NZ" sz="2800" dirty="0"/>
          </a:p>
        </p:txBody>
      </p:sp>
    </p:spTree>
    <p:extLst>
      <p:ext uri="{BB962C8B-B14F-4D97-AF65-F5344CB8AC3E}">
        <p14:creationId xmlns:p14="http://schemas.microsoft.com/office/powerpoint/2010/main" val="14764106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8034" y="903135"/>
            <a:ext cx="11178862" cy="5262979"/>
          </a:xfrm>
          <a:prstGeom prst="rect">
            <a:avLst/>
          </a:prstGeom>
        </p:spPr>
        <p:txBody>
          <a:bodyPr wrap="square">
            <a:spAutoFit/>
          </a:bodyPr>
          <a:lstStyle/>
          <a:p>
            <a:pPr algn="ctr"/>
            <a:r>
              <a:rPr lang="en-NZ" sz="2800" dirty="0" smtClean="0"/>
              <a:t>Move that Secretaries report be presented</a:t>
            </a:r>
          </a:p>
          <a:p>
            <a:pPr algn="ctr"/>
            <a:r>
              <a:rPr lang="en-NZ" sz="2800" dirty="0" smtClean="0"/>
              <a:t>	Move that report be accepted – Seconded</a:t>
            </a:r>
          </a:p>
          <a:p>
            <a:pPr algn="ctr"/>
            <a:r>
              <a:rPr lang="en-NZ" sz="2800" dirty="0" smtClean="0"/>
              <a:t>	Any discussion on this report?</a:t>
            </a:r>
          </a:p>
          <a:p>
            <a:pPr algn="ctr"/>
            <a:r>
              <a:rPr lang="en-NZ" sz="2800" dirty="0" smtClean="0"/>
              <a:t>Move that the report be accepted, all in favour (yay / nay)</a:t>
            </a:r>
          </a:p>
          <a:p>
            <a:pPr algn="ctr"/>
            <a:endParaRPr lang="en-NZ" sz="2800" dirty="0" smtClean="0"/>
          </a:p>
          <a:p>
            <a:pPr algn="ctr"/>
            <a:r>
              <a:rPr lang="en-NZ" sz="2800" dirty="0" smtClean="0"/>
              <a:t>Ask that the Secretary list any correspondence received and sent this will most likely happen as a part of his/her report anyway.</a:t>
            </a:r>
          </a:p>
          <a:p>
            <a:pPr algn="ctr"/>
            <a:endParaRPr lang="en-NZ" sz="2800" dirty="0" smtClean="0"/>
          </a:p>
          <a:p>
            <a:pPr algn="ctr"/>
            <a:r>
              <a:rPr lang="en-NZ" sz="2800" dirty="0" smtClean="0"/>
              <a:t>Move that the Statement of finances and Treasurers Report be presented.</a:t>
            </a:r>
          </a:p>
          <a:p>
            <a:pPr algn="ctr"/>
            <a:r>
              <a:rPr lang="en-NZ" sz="2800" dirty="0" smtClean="0"/>
              <a:t>	Move that report be accepted – Seconded</a:t>
            </a:r>
          </a:p>
          <a:p>
            <a:pPr algn="ctr"/>
            <a:r>
              <a:rPr lang="en-NZ" sz="2800" dirty="0" smtClean="0"/>
              <a:t>	Any discussion on this report?</a:t>
            </a:r>
          </a:p>
          <a:p>
            <a:pPr algn="ctr"/>
            <a:r>
              <a:rPr lang="en-NZ" sz="2800" dirty="0" smtClean="0"/>
              <a:t>Move that the report be accepted, all in favour (yay / nay)</a:t>
            </a:r>
            <a:endParaRPr lang="en-NZ" sz="2800" dirty="0"/>
          </a:p>
        </p:txBody>
      </p:sp>
    </p:spTree>
    <p:extLst>
      <p:ext uri="{BB962C8B-B14F-4D97-AF65-F5344CB8AC3E}">
        <p14:creationId xmlns:p14="http://schemas.microsoft.com/office/powerpoint/2010/main" val="3969451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2732" y="806440"/>
            <a:ext cx="9916733" cy="5693866"/>
          </a:xfrm>
          <a:prstGeom prst="rect">
            <a:avLst/>
          </a:prstGeom>
        </p:spPr>
        <p:txBody>
          <a:bodyPr wrap="square">
            <a:spAutoFit/>
          </a:bodyPr>
          <a:lstStyle/>
          <a:p>
            <a:pPr algn="ctr"/>
            <a:r>
              <a:rPr lang="en-NZ" sz="2800" dirty="0" smtClean="0"/>
              <a:t>Election of scrutineers</a:t>
            </a:r>
          </a:p>
          <a:p>
            <a:pPr algn="ctr"/>
            <a:r>
              <a:rPr lang="en-NZ" sz="2800" dirty="0" smtClean="0"/>
              <a:t>Election of Officers.</a:t>
            </a:r>
          </a:p>
          <a:p>
            <a:pPr algn="ctr"/>
            <a:r>
              <a:rPr lang="en-NZ" sz="2800" dirty="0" smtClean="0"/>
              <a:t>President</a:t>
            </a:r>
          </a:p>
          <a:p>
            <a:pPr algn="ctr"/>
            <a:r>
              <a:rPr lang="en-NZ" sz="2800" dirty="0" smtClean="0"/>
              <a:t>Secretary</a:t>
            </a:r>
          </a:p>
          <a:p>
            <a:pPr algn="ctr"/>
            <a:r>
              <a:rPr lang="en-NZ" sz="2800" dirty="0" smtClean="0"/>
              <a:t>Treasurer </a:t>
            </a:r>
          </a:p>
          <a:p>
            <a:pPr algn="ctr"/>
            <a:r>
              <a:rPr lang="en-NZ" sz="2800" dirty="0" smtClean="0"/>
              <a:t>Committee</a:t>
            </a:r>
          </a:p>
          <a:p>
            <a:pPr algn="ctr"/>
            <a:r>
              <a:rPr lang="en-NZ" sz="2800" dirty="0" smtClean="0"/>
              <a:t>Committee</a:t>
            </a:r>
          </a:p>
          <a:p>
            <a:pPr algn="ctr"/>
            <a:r>
              <a:rPr lang="en-NZ" sz="2800" dirty="0" smtClean="0"/>
              <a:t>Election of Auditor.</a:t>
            </a:r>
          </a:p>
          <a:p>
            <a:pPr algn="ctr"/>
            <a:r>
              <a:rPr lang="en-NZ" sz="2800" dirty="0" smtClean="0"/>
              <a:t>Move that the voting papers be destroyed and thank the scrutineers</a:t>
            </a:r>
          </a:p>
          <a:p>
            <a:pPr algn="ctr"/>
            <a:r>
              <a:rPr lang="en-NZ" sz="2800" dirty="0" smtClean="0"/>
              <a:t>General business</a:t>
            </a:r>
          </a:p>
          <a:p>
            <a:pPr algn="ctr"/>
            <a:r>
              <a:rPr lang="en-NZ" sz="2800" dirty="0" smtClean="0"/>
              <a:t>President’s summary</a:t>
            </a:r>
          </a:p>
          <a:p>
            <a:pPr algn="ctr"/>
            <a:r>
              <a:rPr lang="en-NZ" sz="2800" dirty="0" smtClean="0"/>
              <a:t>Presidents closing comments </a:t>
            </a:r>
            <a:endParaRPr lang="en-NZ" sz="2800" dirty="0"/>
          </a:p>
        </p:txBody>
      </p:sp>
    </p:spTree>
    <p:extLst>
      <p:ext uri="{BB962C8B-B14F-4D97-AF65-F5344CB8AC3E}">
        <p14:creationId xmlns:p14="http://schemas.microsoft.com/office/powerpoint/2010/main" val="11883565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578" y="1434543"/>
            <a:ext cx="11526591" cy="3970318"/>
          </a:xfrm>
          <a:prstGeom prst="rect">
            <a:avLst/>
          </a:prstGeom>
        </p:spPr>
        <p:txBody>
          <a:bodyPr wrap="square">
            <a:spAutoFit/>
          </a:bodyPr>
          <a:lstStyle/>
          <a:p>
            <a:pPr algn="ctr"/>
            <a:r>
              <a:rPr lang="en-NZ" sz="2800" dirty="0" smtClean="0"/>
              <a:t>The President is often the public face of the Association and as such needs to be able to present him or herself as a credible, person responsible for heading the Association. Remember that on some occasions the President may well be seen in the media or maybe responsible for dealing with other organisations, maybe of a like kind or possibly even Government or financial bodies. This means maintaining a reasonable standard of dress and conduct. Always remember that they may well be asking themselves “would I want to give this person money or assistance” and how they perceive </a:t>
            </a:r>
            <a:r>
              <a:rPr lang="en-NZ" sz="2800" b="1" dirty="0" smtClean="0"/>
              <a:t>you</a:t>
            </a:r>
            <a:r>
              <a:rPr lang="en-NZ" sz="2800" dirty="0" smtClean="0"/>
              <a:t> is what will frame their answer!</a:t>
            </a:r>
            <a:endParaRPr lang="en-NZ" sz="2800" dirty="0"/>
          </a:p>
        </p:txBody>
      </p:sp>
    </p:spTree>
    <p:extLst>
      <p:ext uri="{BB962C8B-B14F-4D97-AF65-F5344CB8AC3E}">
        <p14:creationId xmlns:p14="http://schemas.microsoft.com/office/powerpoint/2010/main" val="2944824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01532" y="1081587"/>
            <a:ext cx="6877318" cy="1277914"/>
          </a:xfrm>
          <a:prstGeom prst="rect">
            <a:avLst/>
          </a:prstGeom>
        </p:spPr>
        <p:txBody>
          <a:bodyPr wrap="square">
            <a:spAutoFit/>
          </a:bodyPr>
          <a:lstStyle/>
          <a:p>
            <a:pPr algn="ctr">
              <a:lnSpc>
                <a:spcPct val="107000"/>
              </a:lnSpc>
              <a:spcAft>
                <a:spcPts val="800"/>
              </a:spcAft>
            </a:pPr>
            <a:r>
              <a:rPr lang="en-NZ" sz="7200" u="sng" dirty="0">
                <a:latin typeface="Calibri" panose="020F0502020204030204" pitchFamily="34" charset="0"/>
                <a:ea typeface="Calibri" panose="020F0502020204030204" pitchFamily="34" charset="0"/>
                <a:cs typeface="Times New Roman" panose="02020603050405020304" pitchFamily="18" charset="0"/>
              </a:rPr>
              <a:t>Treasurer</a:t>
            </a:r>
            <a:r>
              <a:rPr lang="en-NZ" sz="4800" dirty="0">
                <a:latin typeface="Calibri" panose="020F0502020204030204" pitchFamily="34" charset="0"/>
                <a:ea typeface="Calibri" panose="020F0502020204030204" pitchFamily="34" charset="0"/>
                <a:cs typeface="Times New Roman" panose="02020603050405020304" pitchFamily="18" charset="0"/>
              </a:rPr>
              <a:t> </a:t>
            </a:r>
            <a:endParaRPr lang="en-NZ"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493949" y="3086471"/>
            <a:ext cx="8950817" cy="1870705"/>
          </a:xfrm>
          <a:prstGeom prst="rect">
            <a:avLst/>
          </a:prstGeom>
        </p:spPr>
        <p:txBody>
          <a:bodyPr wrap="square">
            <a:spAutoFit/>
          </a:bodyPr>
          <a:lstStyle/>
          <a:p>
            <a:pPr algn="ctr">
              <a:lnSpc>
                <a:spcPct val="107000"/>
              </a:lnSpc>
              <a:spcAft>
                <a:spcPts val="800"/>
              </a:spcAft>
            </a:pPr>
            <a:r>
              <a:rPr lang="en-NZ" sz="3600" dirty="0">
                <a:latin typeface="Calibri" panose="020F0502020204030204" pitchFamily="34" charset="0"/>
                <a:ea typeface="Calibri" panose="020F0502020204030204" pitchFamily="34" charset="0"/>
                <a:cs typeface="Times New Roman" panose="02020603050405020304" pitchFamily="18" charset="0"/>
              </a:rPr>
              <a:t>This next section is aimed assisting your association’s treasurer in particular </a:t>
            </a:r>
            <a:r>
              <a:rPr lang="en-NZ" sz="3600" dirty="0" smtClean="0">
                <a:latin typeface="Calibri" panose="020F0502020204030204" pitchFamily="34" charset="0"/>
                <a:ea typeface="Calibri" panose="020F0502020204030204" pitchFamily="34" charset="0"/>
                <a:cs typeface="Times New Roman" panose="02020603050405020304" pitchFamily="18" charset="0"/>
              </a:rPr>
              <a:t>and </a:t>
            </a:r>
            <a:r>
              <a:rPr lang="en-NZ" sz="3600" dirty="0">
                <a:latin typeface="Calibri" panose="020F0502020204030204" pitchFamily="34" charset="0"/>
                <a:ea typeface="Calibri" panose="020F0502020204030204" pitchFamily="34" charset="0"/>
                <a:cs typeface="Times New Roman" panose="02020603050405020304" pitchFamily="18" charset="0"/>
              </a:rPr>
              <a:t>I hope will be of benefit to all.</a:t>
            </a:r>
            <a:endParaRPr lang="en-NZ"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75429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1402</Words>
  <Application>Microsoft Office PowerPoint</Application>
  <PresentationFormat>Widescreen</PresentationFormat>
  <Paragraphs>184</Paragraphs>
  <Slides>37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4" baseType="lpstr">
      <vt:lpstr>Arial</vt:lpstr>
      <vt:lpstr>Calibri</vt:lpstr>
      <vt:lpstr>Calibri Light</vt:lpstr>
      <vt:lpstr>Times New Roman</vt:lpstr>
      <vt:lpstr>Wingdings</vt:lpstr>
      <vt:lpstr>Office Theme</vt:lpstr>
      <vt:lpstr>Worksheet</vt:lpstr>
      <vt:lpstr>X Y Z Ostomy Association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SECRETARIAL DUTIES</vt:lpstr>
      <vt:lpstr>MEMBERSHIP</vt:lpstr>
      <vt:lpstr>Typical information Requirements</vt:lpstr>
      <vt:lpstr>PowerPoint Presentation</vt:lpstr>
      <vt:lpstr>Recording Membership</vt:lpstr>
      <vt:lpstr>Excel</vt:lpstr>
      <vt:lpstr>PowerPoint Presentation</vt:lpstr>
      <vt:lpstr>Disadvantages </vt:lpstr>
      <vt:lpstr>Relational Database</vt:lpstr>
      <vt:lpstr>Correspondence</vt:lpstr>
      <vt:lpstr>PowerPoint Presentation</vt:lpstr>
      <vt:lpstr>Excel</vt:lpstr>
      <vt:lpstr>File Maker</vt:lpstr>
      <vt:lpstr>Access</vt:lpstr>
      <vt:lpstr>Contacts</vt:lpstr>
      <vt:lpstr>OTHER DUTIES</vt:lpstr>
      <vt:lpstr>REQUIREMENTS</vt:lpstr>
      <vt:lpstr>PowerPoint Presentation</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 Y Z Ostomy Association</dc:title>
  <dc:creator>Richard McNair</dc:creator>
  <cp:lastModifiedBy> </cp:lastModifiedBy>
  <cp:revision>18</cp:revision>
  <dcterms:created xsi:type="dcterms:W3CDTF">2016-10-04T02:40:12Z</dcterms:created>
  <dcterms:modified xsi:type="dcterms:W3CDTF">2016-10-08T05:27:42Z</dcterms:modified>
</cp:coreProperties>
</file>