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6" r:id="rId3"/>
    <p:sldId id="260" r:id="rId4"/>
    <p:sldId id="271" r:id="rId5"/>
    <p:sldId id="272" r:id="rId6"/>
    <p:sldId id="268" r:id="rId7"/>
    <p:sldId id="269" r:id="rId8"/>
    <p:sldId id="270" r:id="rId9"/>
    <p:sldId id="261" r:id="rId10"/>
    <p:sldId id="274" r:id="rId11"/>
    <p:sldId id="276" r:id="rId12"/>
    <p:sldId id="273" r:id="rId13"/>
    <p:sldId id="275" r:id="rId14"/>
    <p:sldId id="265" r:id="rId1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45" autoAdjust="0"/>
  </p:normalViewPr>
  <p:slideViewPr>
    <p:cSldViewPr>
      <p:cViewPr>
        <p:scale>
          <a:sx n="62" d="100"/>
          <a:sy n="62" d="100"/>
        </p:scale>
        <p:origin x="-444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137948169100223"/>
          <c:y val="4.6153846153846156E-2"/>
        </c:manualLayout>
      </c:layout>
      <c:overlay val="0"/>
    </c:title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Incidence</c:v>
                </c:pt>
              </c:strCache>
            </c:strRef>
          </c:tx>
          <c:explosion val="5"/>
          <c:dPt>
            <c:idx val="0"/>
            <c:bubble3D val="0"/>
            <c:explosion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bubble3D val="0"/>
            <c:explosion val="1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工作表1!$A$2:$A$3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2862</c:v>
                </c:pt>
                <c:pt idx="1">
                  <c:v>2117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7901154345998"/>
          <c:y val="0.33863799717343018"/>
          <c:w val="0.20251955762811202"/>
          <c:h val="0.2944292348071875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308425461968771"/>
          <c:y val="6.5288894472565459E-2"/>
        </c:manualLayout>
      </c:layout>
      <c:overlay val="0"/>
    </c:title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Mortality</c:v>
                </c:pt>
              </c:strCache>
            </c:strRef>
          </c:tx>
          <c:spPr>
            <a:solidFill>
              <a:srgbClr val="FF66FF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工作表1!$A$2:$A$3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1139</c:v>
                </c:pt>
                <c:pt idx="1">
                  <c:v>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700827169331106"/>
          <c:y val="0.41010654465432766"/>
          <c:w val="0.20060115591611655"/>
          <c:h val="0.26462060944028598"/>
        </c:manualLayout>
      </c:layout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00340136054422"/>
          <c:y val="4.642355536176869E-2"/>
          <c:w val="0.71526005677861693"/>
          <c:h val="0.854657877862987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1100</c:v>
                </c:pt>
                <c:pt idx="1">
                  <c:v>1040</c:v>
                </c:pt>
                <c:pt idx="2">
                  <c:v>1030</c:v>
                </c:pt>
                <c:pt idx="3">
                  <c:v>1090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1740</c:v>
                </c:pt>
                <c:pt idx="1">
                  <c:v>1890</c:v>
                </c:pt>
                <c:pt idx="2">
                  <c:v>1810</c:v>
                </c:pt>
                <c:pt idx="3">
                  <c:v>1840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99744"/>
        <c:axId val="30852992"/>
      </c:barChart>
      <c:catAx>
        <c:axId val="3079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852992"/>
        <c:crosses val="autoZero"/>
        <c:auto val="1"/>
        <c:lblAlgn val="ctr"/>
        <c:lblOffset val="100"/>
        <c:noMultiLvlLbl val="0"/>
      </c:catAx>
      <c:valAx>
        <c:axId val="3085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799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97094113235849"/>
          <c:y val="0.43638113314011645"/>
          <c:w val="0.14822633777920616"/>
          <c:h val="0.278377593680268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743119266055042E-2"/>
          <c:y val="2.5477707006369428E-2"/>
          <c:w val="0.70203363914373085"/>
          <c:h val="0.906149392009264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0-14 F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0-14 M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60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15-64 F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490</c:v>
                </c:pt>
                <c:pt idx="1">
                  <c:v>480</c:v>
                </c:pt>
                <c:pt idx="2">
                  <c:v>500</c:v>
                </c:pt>
                <c:pt idx="3">
                  <c:v>510</c:v>
                </c:pt>
              </c:numCache>
            </c:numRef>
          </c:val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15-64 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工作表1!$E$2:$E$5</c:f>
              <c:numCache>
                <c:formatCode>General</c:formatCode>
                <c:ptCount val="4"/>
                <c:pt idx="0">
                  <c:v>820</c:v>
                </c:pt>
                <c:pt idx="1">
                  <c:v>910</c:v>
                </c:pt>
                <c:pt idx="2">
                  <c:v>900</c:v>
                </c:pt>
                <c:pt idx="3">
                  <c:v>900</c:v>
                </c:pt>
              </c:numCache>
            </c:numRef>
          </c:val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Over 65 F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工作表1!$F$2:$F$5</c:f>
              <c:numCache>
                <c:formatCode>General</c:formatCode>
                <c:ptCount val="4"/>
                <c:pt idx="0">
                  <c:v>570</c:v>
                </c:pt>
                <c:pt idx="1">
                  <c:v>510</c:v>
                </c:pt>
                <c:pt idx="2">
                  <c:v>470</c:v>
                </c:pt>
                <c:pt idx="3">
                  <c:v>530</c:v>
                </c:pt>
              </c:numCache>
            </c:numRef>
          </c:val>
        </c:ser>
        <c:ser>
          <c:idx val="5"/>
          <c:order val="5"/>
          <c:tx>
            <c:strRef>
              <c:f>工作表1!$G$1</c:f>
              <c:strCache>
                <c:ptCount val="1"/>
                <c:pt idx="0">
                  <c:v>Over 65 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工作表1!$G$2:$G$5</c:f>
              <c:numCache>
                <c:formatCode>General</c:formatCode>
                <c:ptCount val="4"/>
                <c:pt idx="0">
                  <c:v>860</c:v>
                </c:pt>
                <c:pt idx="1">
                  <c:v>920</c:v>
                </c:pt>
                <c:pt idx="2">
                  <c:v>840</c:v>
                </c:pt>
                <c:pt idx="3">
                  <c:v>860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10688"/>
        <c:axId val="51812224"/>
      </c:barChart>
      <c:catAx>
        <c:axId val="5181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812224"/>
        <c:crosses val="autoZero"/>
        <c:auto val="1"/>
        <c:lblAlgn val="ctr"/>
        <c:lblOffset val="100"/>
        <c:noMultiLvlLbl val="0"/>
      </c:catAx>
      <c:valAx>
        <c:axId val="51812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5181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8672130269431"/>
          <c:y val="0.17103285542075969"/>
          <c:w val="0.1890085167925438"/>
          <c:h val="0.657934083972402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Colostomy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759</c:v>
                </c:pt>
                <c:pt idx="1">
                  <c:v>716</c:v>
                </c:pt>
                <c:pt idx="2">
                  <c:v>761</c:v>
                </c:pt>
                <c:pt idx="3">
                  <c:v>746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Ileostomy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569</c:v>
                </c:pt>
                <c:pt idx="1">
                  <c:v>620</c:v>
                </c:pt>
                <c:pt idx="2">
                  <c:v>595</c:v>
                </c:pt>
                <c:pt idx="3">
                  <c:v>631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Closure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528</c:v>
                </c:pt>
                <c:pt idx="1">
                  <c:v>547</c:v>
                </c:pt>
                <c:pt idx="2">
                  <c:v>580</c:v>
                </c:pt>
                <c:pt idx="3">
                  <c:v>550</c:v>
                </c:pt>
              </c:numCache>
            </c:numRef>
          </c:val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Urostomy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工作表1!$E$2:$E$5</c:f>
              <c:numCache>
                <c:formatCode>General</c:formatCode>
                <c:ptCount val="4"/>
                <c:pt idx="0">
                  <c:v>103</c:v>
                </c:pt>
                <c:pt idx="1">
                  <c:v>89</c:v>
                </c:pt>
                <c:pt idx="2">
                  <c:v>73</c:v>
                </c:pt>
                <c:pt idx="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79872"/>
        <c:axId val="67363584"/>
      </c:barChart>
      <c:catAx>
        <c:axId val="6727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363584"/>
        <c:crosses val="autoZero"/>
        <c:auto val="1"/>
        <c:lblAlgn val="ctr"/>
        <c:lblOffset val="100"/>
        <c:noMultiLvlLbl val="0"/>
      </c:catAx>
      <c:valAx>
        <c:axId val="6736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279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02105094006119E-2"/>
          <c:y val="3.3835389468824542E-2"/>
          <c:w val="0.69895856767904008"/>
          <c:h val="0.8176712406063249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membership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00B0F0"/>
              </a:solidFill>
            </c:spPr>
          </c:dPt>
          <c:dPt>
            <c:idx val="1"/>
            <c:bubble3D val="0"/>
            <c:explosion val="0"/>
            <c:spPr>
              <a:solidFill>
                <a:srgbClr val="FF66FF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工作表1!$A$2:$A$3</c:f>
              <c:strCache>
                <c:ptCount val="2"/>
                <c:pt idx="0">
                  <c:v>Male </c:v>
                </c:pt>
                <c:pt idx="1">
                  <c:v>Female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441</c:v>
                </c:pt>
                <c:pt idx="1">
                  <c:v>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29641732283464"/>
          <c:y val="0.21411136116959434"/>
          <c:w val="0.20598149606299213"/>
          <c:h val="0.29285894042563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工作表1!$A$2:$A$7</c:f>
              <c:strCache>
                <c:ptCount val="6"/>
                <c:pt idx="0">
                  <c:v>Colostomy</c:v>
                </c:pt>
                <c:pt idx="1">
                  <c:v>Lleostomy</c:v>
                </c:pt>
                <c:pt idx="2">
                  <c:v>Urinary Stoma</c:v>
                </c:pt>
                <c:pt idx="3">
                  <c:v>Temporary Stoma </c:v>
                </c:pt>
                <c:pt idx="4">
                  <c:v>Double Stoma</c:v>
                </c:pt>
                <c:pt idx="5">
                  <c:v>Undefine</c:v>
                </c:pt>
              </c:strCache>
            </c:strRef>
          </c:cat>
          <c:val>
            <c:numRef>
              <c:f>工作表1!$B$2:$B$7</c:f>
              <c:numCache>
                <c:formatCode>0%</c:formatCode>
                <c:ptCount val="6"/>
                <c:pt idx="0">
                  <c:v>0.66</c:v>
                </c:pt>
                <c:pt idx="1">
                  <c:v>0.06</c:v>
                </c:pt>
                <c:pt idx="2">
                  <c:v>0.2</c:v>
                </c:pt>
                <c:pt idx="3">
                  <c:v>0.05</c:v>
                </c:pt>
                <c:pt idx="4">
                  <c:v>0.01</c:v>
                </c:pt>
                <c:pt idx="5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cat>
            <c:strRef>
              <c:f>工作表1!$A$2:$A$7</c:f>
              <c:strCache>
                <c:ptCount val="6"/>
                <c:pt idx="0">
                  <c:v>Colostomy</c:v>
                </c:pt>
                <c:pt idx="1">
                  <c:v>Lleostomy</c:v>
                </c:pt>
                <c:pt idx="2">
                  <c:v>Urinary Stoma</c:v>
                </c:pt>
                <c:pt idx="3">
                  <c:v>Temporary Stoma </c:v>
                </c:pt>
                <c:pt idx="4">
                  <c:v>Double Stoma</c:v>
                </c:pt>
                <c:pt idx="5">
                  <c:v>Undefine</c:v>
                </c:pt>
              </c:strCache>
            </c:strRef>
          </c:cat>
          <c:val>
            <c:numRef>
              <c:f>工作表1!$C$2:$C$7</c:f>
              <c:numCache>
                <c:formatCode>0%</c:formatCode>
                <c:ptCount val="6"/>
                <c:pt idx="0">
                  <c:v>0.69</c:v>
                </c:pt>
                <c:pt idx="1">
                  <c:v>0.05</c:v>
                </c:pt>
                <c:pt idx="2">
                  <c:v>0.12</c:v>
                </c:pt>
                <c:pt idx="3">
                  <c:v>0.05</c:v>
                </c:pt>
                <c:pt idx="4">
                  <c:v>0.03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252224"/>
        <c:axId val="67253760"/>
        <c:axId val="0"/>
      </c:bar3DChart>
      <c:catAx>
        <c:axId val="67252224"/>
        <c:scaling>
          <c:orientation val="minMax"/>
        </c:scaling>
        <c:delete val="0"/>
        <c:axPos val="b"/>
        <c:majorTickMark val="out"/>
        <c:minorTickMark val="none"/>
        <c:tickLblPos val="nextTo"/>
        <c:crossAx val="67253760"/>
        <c:crosses val="autoZero"/>
        <c:auto val="1"/>
        <c:lblAlgn val="ctr"/>
        <c:lblOffset val="100"/>
        <c:noMultiLvlLbl val="0"/>
      </c:catAx>
      <c:valAx>
        <c:axId val="672537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7252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0.1828</cdr:x>
      <cdr:y>0.04918</cdr:y>
    </cdr:from>
    <cdr:to>
      <cdr:x>0.3871</cdr:x>
      <cdr:y>0.13115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295400" y="228600"/>
          <a:ext cx="1447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HK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0.53398</cdr:x>
      <cdr:y>0.86951</cdr:y>
    </cdr:from>
    <cdr:to>
      <cdr:x>0.99465</cdr:x>
      <cdr:y>1</cdr:y>
    </cdr:to>
    <cdr:sp macro="" textlink="">
      <cdr:nvSpPr>
        <cdr:cNvPr id="2" name="文字方塊 3"/>
        <cdr:cNvSpPr txBox="1"/>
      </cdr:nvSpPr>
      <cdr:spPr>
        <a:xfrm xmlns:a="http://schemas.openxmlformats.org/drawingml/2006/main">
          <a:off x="4191000" y="4306683"/>
          <a:ext cx="3615615" cy="6463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H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HK" dirty="0" smtClean="0"/>
            <a:t>Source:  Hong Kong Cancer Registry ,Hospital Authority </a:t>
          </a:r>
          <a:endParaRPr lang="zh-HK" alt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0.58065</cdr:x>
      <cdr:y>0.88525</cdr:y>
    </cdr:from>
    <cdr:to>
      <cdr:x>1</cdr:x>
      <cdr:y>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4191000" y="4495800"/>
          <a:ext cx="2971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HK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4824-ED8A-4CAA-A937-6E05FFD177E7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E6BF7-B861-491F-B579-C3D5C2FC2F4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156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6BF7-B861-491F-B579-C3D5C2FC2F4B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38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ABAB30-6D70-4513-B652-ABC294B8847E}" type="datetimeFigureOut">
              <a:rPr lang="zh-HK" altLang="en-US" smtClean="0"/>
              <a:pPr/>
              <a:t>29/3/2017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1AECFB-6570-4998-B9C0-B779EBBCA91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5000" y="2590800"/>
            <a:ext cx="6705600" cy="685800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solidFill>
                  <a:schemeClr val="tx1"/>
                </a:solidFill>
              </a:rPr>
              <a:t>Hong </a:t>
            </a:r>
            <a:r>
              <a:rPr lang="en-US" altLang="zh-HK" dirty="0">
                <a:solidFill>
                  <a:schemeClr val="tx1"/>
                </a:solidFill>
              </a:rPr>
              <a:t>K</a:t>
            </a:r>
            <a:r>
              <a:rPr lang="en-US" altLang="zh-HK" dirty="0" smtClean="0">
                <a:solidFill>
                  <a:schemeClr val="tx1"/>
                </a:solidFill>
              </a:rPr>
              <a:t>ong stoma Association </a:t>
            </a:r>
            <a:endParaRPr lang="zh-HK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713922484"/>
              </p:ext>
            </p:extLst>
          </p:nvPr>
        </p:nvGraphicFramePr>
        <p:xfrm>
          <a:off x="2819400" y="2971800"/>
          <a:ext cx="464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969148"/>
              </p:ext>
            </p:extLst>
          </p:nvPr>
        </p:nvGraphicFramePr>
        <p:xfrm>
          <a:off x="1994366" y="2971800"/>
          <a:ext cx="7086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\\HKSTOMA\Share\職員文件\LOGO\LOGO 造口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64" y="609600"/>
            <a:ext cx="2005574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8581973"/>
              </p:ext>
            </p:extLst>
          </p:nvPr>
        </p:nvGraphicFramePr>
        <p:xfrm>
          <a:off x="381000" y="914400"/>
          <a:ext cx="8305800" cy="548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zh-HK" sz="2400" dirty="0" smtClean="0">
                <a:solidFill>
                  <a:schemeClr val="tx1"/>
                </a:solidFill>
              </a:rPr>
              <a:t>The number of ostomy (including temporary) under </a:t>
            </a:r>
            <a:r>
              <a:rPr lang="en-US" altLang="zh-HK" sz="2400" dirty="0" err="1" smtClean="0">
                <a:solidFill>
                  <a:schemeClr val="tx1"/>
                </a:solidFill>
              </a:rPr>
              <a:t>hk</a:t>
            </a:r>
            <a:r>
              <a:rPr lang="en-US" altLang="zh-HK" sz="2400" dirty="0" smtClean="0">
                <a:solidFill>
                  <a:schemeClr val="tx1"/>
                </a:solidFill>
              </a:rPr>
              <a:t> hospital authority between 2009-2012  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Status of ostomy creation and closure in hospitals authority ( unverified)</a:t>
            </a:r>
            <a:endParaRPr 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4483095"/>
              </p:ext>
            </p:extLst>
          </p:nvPr>
        </p:nvGraphicFramePr>
        <p:xfrm>
          <a:off x="457200" y="1600200"/>
          <a:ext cx="79248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39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43000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solidFill>
                  <a:schemeClr val="tx1"/>
                </a:solidFill>
              </a:rPr>
              <a:t>Membership number of </a:t>
            </a:r>
            <a:r>
              <a:rPr lang="en-US" altLang="zh-HK" dirty="0">
                <a:solidFill>
                  <a:schemeClr val="tx1"/>
                </a:solidFill>
              </a:rPr>
              <a:t>Hong Kong stoma </a:t>
            </a:r>
            <a:r>
              <a:rPr lang="en-US" altLang="zh-HK" dirty="0" smtClean="0">
                <a:solidFill>
                  <a:schemeClr val="tx1"/>
                </a:solidFill>
              </a:rPr>
              <a:t>Association (</a:t>
            </a:r>
            <a:r>
              <a:rPr lang="en-US" altLang="zh-HK" dirty="0" err="1" smtClean="0">
                <a:solidFill>
                  <a:schemeClr val="tx1"/>
                </a:solidFill>
              </a:rPr>
              <a:t>hksa</a:t>
            </a:r>
            <a:r>
              <a:rPr lang="en-US" altLang="zh-HK" dirty="0" smtClean="0">
                <a:solidFill>
                  <a:schemeClr val="tx1"/>
                </a:solidFill>
              </a:rPr>
              <a:t>)   </a:t>
            </a:r>
            <a:endParaRPr lang="zh-HK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6962728"/>
              </p:ext>
            </p:extLst>
          </p:nvPr>
        </p:nvGraphicFramePr>
        <p:xfrm>
          <a:off x="304800" y="1447800"/>
          <a:ext cx="7620000" cy="388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內容版面配置區 2"/>
          <p:cNvSpPr txBox="1">
            <a:spLocks/>
          </p:cNvSpPr>
          <p:nvPr/>
        </p:nvSpPr>
        <p:spPr>
          <a:xfrm>
            <a:off x="502920" y="4572000"/>
            <a:ext cx="7924800" cy="10287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 smtClean="0"/>
              <a:t> About 3000 service members </a:t>
            </a:r>
          </a:p>
          <a:p>
            <a:r>
              <a:rPr lang="en-US" altLang="zh-HK" dirty="0" smtClean="0"/>
              <a:t> Large proportion distribute on age 60-79 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936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11412835"/>
              </p:ext>
            </p:extLst>
          </p:nvPr>
        </p:nvGraphicFramePr>
        <p:xfrm>
          <a:off x="457200" y="15240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1143000"/>
          </a:xfrm>
        </p:spPr>
        <p:txBody>
          <a:bodyPr/>
          <a:lstStyle/>
          <a:p>
            <a:r>
              <a:rPr lang="en-US" altLang="zh-HK" dirty="0" smtClean="0">
                <a:solidFill>
                  <a:schemeClr val="tx1"/>
                </a:solidFill>
              </a:rPr>
              <a:t>DISTRUBUTION types of ostomy  (</a:t>
            </a:r>
            <a:r>
              <a:rPr lang="en-US" altLang="zh-HK" dirty="0" err="1" smtClean="0">
                <a:solidFill>
                  <a:schemeClr val="tx1"/>
                </a:solidFill>
              </a:rPr>
              <a:t>hksa</a:t>
            </a:r>
            <a:r>
              <a:rPr lang="en-US" altLang="zh-HK" dirty="0" smtClean="0">
                <a:solidFill>
                  <a:schemeClr val="tx1"/>
                </a:solidFill>
              </a:rPr>
              <a:t> service members 2015-2016)   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5105400" y="6096000"/>
            <a:ext cx="361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400" dirty="0" smtClean="0"/>
              <a:t>Source:  Hong Kong Stoma Association  Annual Report 2015-2016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742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990600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solidFill>
                  <a:schemeClr val="tx1"/>
                </a:solidFill>
              </a:rPr>
              <a:t>HKSA Collaborative </a:t>
            </a:r>
            <a:r>
              <a:rPr lang="en-US" altLang="zh-HK" dirty="0">
                <a:solidFill>
                  <a:schemeClr val="tx1"/>
                </a:solidFill>
              </a:rPr>
              <a:t>with </a:t>
            </a:r>
            <a:r>
              <a:rPr lang="en-US" altLang="zh-HK" dirty="0" smtClean="0">
                <a:solidFill>
                  <a:schemeClr val="tx1"/>
                </a:solidFill>
              </a:rPr>
              <a:t>Hospital </a:t>
            </a:r>
            <a:r>
              <a:rPr lang="en-US" altLang="zh-HK" dirty="0" err="1" smtClean="0">
                <a:solidFill>
                  <a:schemeClr val="tx1"/>
                </a:solidFill>
              </a:rPr>
              <a:t>hk</a:t>
            </a:r>
            <a:endParaRPr lang="zh-HK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42581869"/>
              </p:ext>
            </p:extLst>
          </p:nvPr>
        </p:nvGraphicFramePr>
        <p:xfrm>
          <a:off x="533400" y="1524000"/>
          <a:ext cx="80772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2590800"/>
              </a:tblGrid>
              <a:tr h="65195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2800" dirty="0" smtClean="0">
                          <a:solidFill>
                            <a:schemeClr val="tx1"/>
                          </a:solidFill>
                        </a:rPr>
                        <a:t>Hospital</a:t>
                      </a:r>
                      <a:r>
                        <a:rPr lang="en-US" altLang="zh-HK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HK" sz="2800" dirty="0" smtClean="0">
                          <a:solidFill>
                            <a:schemeClr val="tx1"/>
                          </a:solidFill>
                        </a:rPr>
                        <a:t>Volunteer</a:t>
                      </a:r>
                      <a:r>
                        <a:rPr lang="en-US" altLang="zh-HK" sz="2800" baseline="0" dirty="0" smtClean="0">
                          <a:solidFill>
                            <a:schemeClr val="tx1"/>
                          </a:solidFill>
                        </a:rPr>
                        <a:t> Service 2015-2016</a:t>
                      </a:r>
                      <a:endParaRPr lang="zh-HK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</a:tr>
              <a:tr h="651955">
                <a:tc>
                  <a:txBody>
                    <a:bodyPr/>
                    <a:lstStyle/>
                    <a:p>
                      <a:r>
                        <a:rPr lang="en-US" altLang="zh-HK" sz="2800" dirty="0" smtClean="0"/>
                        <a:t>Hospital Served 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800" dirty="0" smtClean="0"/>
                        <a:t> 6  Hospitals</a:t>
                      </a:r>
                      <a:endParaRPr lang="zh-HK" altLang="en-US" sz="2800" dirty="0"/>
                    </a:p>
                  </a:txBody>
                  <a:tcPr/>
                </a:tc>
              </a:tr>
              <a:tr h="736993">
                <a:tc>
                  <a:txBody>
                    <a:bodyPr/>
                    <a:lstStyle/>
                    <a:p>
                      <a:r>
                        <a:rPr lang="en-US" altLang="zh-HK" sz="2800" dirty="0" smtClean="0"/>
                        <a:t>Hospital Ward</a:t>
                      </a:r>
                      <a:r>
                        <a:rPr lang="en-US" altLang="zh-HK" sz="2800" baseline="0" dirty="0" smtClean="0"/>
                        <a:t> visit 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800" dirty="0" smtClean="0"/>
                        <a:t>73 times</a:t>
                      </a:r>
                      <a:endParaRPr lang="zh-HK" altLang="en-US" sz="2800" dirty="0"/>
                    </a:p>
                  </a:txBody>
                  <a:tcPr/>
                </a:tc>
              </a:tr>
              <a:tr h="651955">
                <a:tc>
                  <a:txBody>
                    <a:bodyPr/>
                    <a:lstStyle/>
                    <a:p>
                      <a:r>
                        <a:rPr lang="en-US" altLang="zh-HK" sz="2800" dirty="0" smtClean="0"/>
                        <a:t>No of service recipients (Ward)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800" dirty="0" smtClean="0"/>
                        <a:t>351 persons</a:t>
                      </a:r>
                      <a:endParaRPr lang="zh-HK" altLang="en-US" sz="2800" dirty="0"/>
                    </a:p>
                  </a:txBody>
                  <a:tcPr/>
                </a:tc>
              </a:tr>
              <a:tr h="651955">
                <a:tc>
                  <a:txBody>
                    <a:bodyPr/>
                    <a:lstStyle/>
                    <a:p>
                      <a:r>
                        <a:rPr lang="en-US" altLang="zh-HK" sz="2800" dirty="0" smtClean="0"/>
                        <a:t>Hospital visit</a:t>
                      </a:r>
                      <a:r>
                        <a:rPr lang="en-US" altLang="zh-HK" sz="2800" baseline="0" dirty="0" smtClean="0"/>
                        <a:t> 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800" dirty="0" smtClean="0"/>
                        <a:t>72 times</a:t>
                      </a:r>
                    </a:p>
                  </a:txBody>
                  <a:tcPr/>
                </a:tc>
              </a:tr>
              <a:tr h="1054467">
                <a:tc>
                  <a:txBody>
                    <a:bodyPr/>
                    <a:lstStyle/>
                    <a:p>
                      <a:r>
                        <a:rPr lang="en-US" altLang="zh-HK" sz="2800" dirty="0" smtClean="0"/>
                        <a:t>No</a:t>
                      </a:r>
                      <a:r>
                        <a:rPr lang="en-US" altLang="zh-HK" sz="2800" baseline="0" dirty="0" smtClean="0"/>
                        <a:t> of s</a:t>
                      </a:r>
                      <a:r>
                        <a:rPr lang="en-US" altLang="zh-HK" sz="2800" dirty="0" smtClean="0"/>
                        <a:t>ervice  recipients (Outpatient</a:t>
                      </a:r>
                      <a:r>
                        <a:rPr lang="en-US" altLang="zh-HK" sz="2800" baseline="0" dirty="0" smtClean="0"/>
                        <a:t> Clinic)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800" dirty="0" smtClean="0"/>
                        <a:t>644 persons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257800" y="6334780"/>
            <a:ext cx="361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400" dirty="0" smtClean="0"/>
              <a:t>Source:  Hong Kong Stoma Association  Annual Report 2015-2016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245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altLang="zh-HK" dirty="0">
                <a:solidFill>
                  <a:schemeClr val="tx1"/>
                </a:solidFill>
              </a:rPr>
              <a:t>Hong Kong Colorectal Cancer in </a:t>
            </a:r>
            <a:r>
              <a:rPr lang="en-US" altLang="zh-HK" dirty="0" smtClean="0">
                <a:solidFill>
                  <a:schemeClr val="tx1"/>
                </a:solidFill>
              </a:rPr>
              <a:t>2014 </a:t>
            </a:r>
            <a:endParaRPr lang="zh-HK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1379359"/>
              </p:ext>
            </p:extLst>
          </p:nvPr>
        </p:nvGraphicFramePr>
        <p:xfrm>
          <a:off x="457200" y="1447800"/>
          <a:ext cx="7848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5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r>
              <a:rPr lang="en-US" altLang="zh-HK" dirty="0">
                <a:solidFill>
                  <a:schemeClr val="tx1"/>
                </a:solidFill>
              </a:rPr>
              <a:t>Hong Kong Colorectal Cancer in </a:t>
            </a:r>
            <a:r>
              <a:rPr lang="en-US" altLang="zh-HK" dirty="0" smtClean="0">
                <a:solidFill>
                  <a:schemeClr val="tx1"/>
                </a:solidFill>
              </a:rPr>
              <a:t>2014 </a:t>
            </a:r>
            <a:endParaRPr lang="zh-HK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2215310"/>
              </p:ext>
            </p:extLst>
          </p:nvPr>
        </p:nvGraphicFramePr>
        <p:xfrm>
          <a:off x="685800" y="1654911"/>
          <a:ext cx="7543800" cy="493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953000" y="6096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Source:  Hong Kong Cancer Registry ,Hospital Authority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607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2245" t="2849" r="1020" b="4589"/>
          <a:stretch>
            <a:fillRect/>
          </a:stretch>
        </p:blipFill>
        <p:spPr bwMode="auto">
          <a:xfrm>
            <a:off x="228600" y="533400"/>
            <a:ext cx="8128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4785360" y="5943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Source:  Hong Kong Cancer Registry ,Hospital Authority 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183" r="20408" b="6404"/>
          <a:stretch>
            <a:fillRect/>
          </a:stretch>
        </p:blipFill>
        <p:spPr bwMode="auto">
          <a:xfrm>
            <a:off x="457200" y="609600"/>
            <a:ext cx="7696200" cy="575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306" r="18367" b="8218"/>
          <a:stretch>
            <a:fillRect/>
          </a:stretch>
        </p:blipFill>
        <p:spPr bwMode="auto">
          <a:xfrm>
            <a:off x="457200" y="457200"/>
            <a:ext cx="7543800" cy="58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38200" y="3124200"/>
            <a:ext cx="3352800" cy="228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95800" y="3352800"/>
            <a:ext cx="3352800" cy="228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306" r="18367"/>
          <a:stretch>
            <a:fillRect/>
          </a:stretch>
        </p:blipFill>
        <p:spPr bwMode="auto">
          <a:xfrm>
            <a:off x="380999" y="304800"/>
            <a:ext cx="762000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38200" y="3124200"/>
            <a:ext cx="3352800" cy="228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95800" y="3352800"/>
            <a:ext cx="3352800" cy="228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6327" r="18367" b="8218"/>
          <a:stretch>
            <a:fillRect/>
          </a:stretch>
        </p:blipFill>
        <p:spPr bwMode="auto">
          <a:xfrm>
            <a:off x="304800" y="228600"/>
            <a:ext cx="800425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09600" y="3352800"/>
            <a:ext cx="3581400" cy="228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572000" y="3352800"/>
            <a:ext cx="3505200" cy="228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447800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>
                <a:solidFill>
                  <a:schemeClr val="tx1"/>
                </a:solidFill>
              </a:rPr>
              <a:t>The number of ostomy (including temporary) under </a:t>
            </a:r>
            <a:r>
              <a:rPr lang="en-US" altLang="zh-HK" dirty="0" err="1" smtClean="0">
                <a:solidFill>
                  <a:schemeClr val="tx1"/>
                </a:solidFill>
              </a:rPr>
              <a:t>hk</a:t>
            </a:r>
            <a:r>
              <a:rPr lang="en-US" altLang="zh-HK" dirty="0" smtClean="0">
                <a:solidFill>
                  <a:schemeClr val="tx1"/>
                </a:solidFill>
              </a:rPr>
              <a:t> hospital authority between 2009-2012  </a:t>
            </a:r>
            <a:endParaRPr lang="zh-HK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7966161"/>
              </p:ext>
            </p:extLst>
          </p:nvPr>
        </p:nvGraphicFramePr>
        <p:xfrm>
          <a:off x="457200" y="17526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3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1379</TotalTime>
  <Words>179</Words>
  <Application>Microsoft Office PowerPoint</Application>
  <PresentationFormat>如螢幕大小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壁窗</vt:lpstr>
      <vt:lpstr>Hong Kong stoma Association </vt:lpstr>
      <vt:lpstr>Hong Kong Colorectal Cancer in 2014 </vt:lpstr>
      <vt:lpstr>Hong Kong Colorectal Cancer in 2014 </vt:lpstr>
      <vt:lpstr>PowerPoint 簡報</vt:lpstr>
      <vt:lpstr>PowerPoint 簡報</vt:lpstr>
      <vt:lpstr>PowerPoint 簡報</vt:lpstr>
      <vt:lpstr>PowerPoint 簡報</vt:lpstr>
      <vt:lpstr>PowerPoint 簡報</vt:lpstr>
      <vt:lpstr>The number of ostomy (including temporary) under hk hospital authority between 2009-2012  </vt:lpstr>
      <vt:lpstr>The number of ostomy (including temporary) under hk hospital authority between 2009-2012  </vt:lpstr>
      <vt:lpstr>Status of ostomy creation and closure in hospitals authority ( unverified)</vt:lpstr>
      <vt:lpstr>Membership number of Hong Kong stoma Association (hksa)   </vt:lpstr>
      <vt:lpstr>DISTRUBUTION types of ostomy  (hksa service members 2015-2016)   </vt:lpstr>
      <vt:lpstr>HKSA Collaborative with Hospital hk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 Kong Colorectal Cancer in 2012</dc:title>
  <dc:creator>Lenovo's User</dc:creator>
  <cp:lastModifiedBy>Hospital Authority</cp:lastModifiedBy>
  <cp:revision>66</cp:revision>
  <dcterms:created xsi:type="dcterms:W3CDTF">2017-03-15T07:57:03Z</dcterms:created>
  <dcterms:modified xsi:type="dcterms:W3CDTF">2017-03-29T12:09:57Z</dcterms:modified>
</cp:coreProperties>
</file>