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7" r:id="rId2"/>
    <p:sldId id="258" r:id="rId3"/>
    <p:sldId id="264" r:id="rId4"/>
    <p:sldId id="312" r:id="rId5"/>
    <p:sldId id="265" r:id="rId6"/>
    <p:sldId id="302" r:id="rId7"/>
    <p:sldId id="267" r:id="rId8"/>
    <p:sldId id="305" r:id="rId9"/>
    <p:sldId id="294" r:id="rId10"/>
    <p:sldId id="306" r:id="rId11"/>
    <p:sldId id="311" r:id="rId12"/>
    <p:sldId id="313" r:id="rId13"/>
    <p:sldId id="314" r:id="rId14"/>
    <p:sldId id="315" r:id="rId15"/>
    <p:sldId id="316" r:id="rId16"/>
    <p:sldId id="317" r:id="rId17"/>
    <p:sldId id="318" r:id="rId18"/>
    <p:sldId id="319" r:id="rId19"/>
    <p:sldId id="320" r:id="rId20"/>
    <p:sldId id="321" r:id="rId21"/>
    <p:sldId id="295" r:id="rId22"/>
    <p:sldId id="268" r:id="rId23"/>
    <p:sldId id="296" r:id="rId24"/>
    <p:sldId id="297" r:id="rId25"/>
    <p:sldId id="298" r:id="rId26"/>
    <p:sldId id="30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718" autoAdjust="0"/>
  </p:normalViewPr>
  <p:slideViewPr>
    <p:cSldViewPr>
      <p:cViewPr varScale="1">
        <p:scale>
          <a:sx n="70" d="100"/>
          <a:sy n="70" d="100"/>
        </p:scale>
        <p:origin x="136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1F941D-87DF-4FEA-BAEC-9732944C4ED0}" type="doc">
      <dgm:prSet loTypeId="urn:microsoft.com/office/officeart/2005/8/layout/cycle3" loCatId="cycle" qsTypeId="urn:microsoft.com/office/officeart/2005/8/quickstyle/3d3" qsCatId="3D" csTypeId="urn:microsoft.com/office/officeart/2005/8/colors/accent5_5" csCatId="accent5" phldr="1"/>
      <dgm:spPr/>
      <dgm:t>
        <a:bodyPr/>
        <a:lstStyle/>
        <a:p>
          <a:endParaRPr lang="en-MY"/>
        </a:p>
      </dgm:t>
    </dgm:pt>
    <dgm:pt modelId="{C2A8FE81-4EDE-4B2F-B12C-073B196F556B}">
      <dgm:prSet phldrT="[Text]"/>
      <dgm:spPr>
        <a:effectLst>
          <a:innerShdw blurRad="114300">
            <a:prstClr val="black"/>
          </a:innerShdw>
        </a:effectLst>
      </dgm:spPr>
      <dgm:t>
        <a:bodyPr>
          <a:prstTxWarp prst="textWave1">
            <a:avLst/>
          </a:prstTxWarp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en-US" b="1" cap="none" spc="0" dirty="0" smtClean="0">
              <a:ln w="11430">
                <a:solidFill>
                  <a:schemeClr val="bg1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Information</a:t>
          </a:r>
          <a:endParaRPr lang="en-MY" b="1" cap="none" spc="0" dirty="0">
            <a:ln w="11430">
              <a:solidFill>
                <a:schemeClr val="bg1"/>
              </a:solidFill>
            </a:ln>
            <a:solidFill>
              <a:srgbClr val="FFFF00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5A93D639-ADDD-4EA6-8DF8-14F1F8046159}" type="parTrans" cxnId="{6915676A-9B74-40D0-9492-F9F6904DC184}">
      <dgm:prSet/>
      <dgm:spPr/>
      <dgm:t>
        <a:bodyPr/>
        <a:lstStyle/>
        <a:p>
          <a:endParaRPr lang="en-MY"/>
        </a:p>
      </dgm:t>
    </dgm:pt>
    <dgm:pt modelId="{CA6E95B4-8B68-46D5-985E-ADE6EC3DF2AD}" type="sibTrans" cxnId="{6915676A-9B74-40D0-9492-F9F6904DC184}">
      <dgm:prSet/>
      <dgm:spPr/>
      <dgm:t>
        <a:bodyPr/>
        <a:lstStyle/>
        <a:p>
          <a:endParaRPr lang="en-MY"/>
        </a:p>
      </dgm:t>
    </dgm:pt>
    <dgm:pt modelId="{016471C7-1CC5-4CB8-A037-3E21BFED0986}">
      <dgm:prSet phldrT="[Text]"/>
      <dgm:spPr>
        <a:effectLst>
          <a:innerShdw blurRad="114300">
            <a:prstClr val="black"/>
          </a:innerShdw>
        </a:effectLst>
      </dgm:spPr>
      <dgm:t>
        <a:bodyPr>
          <a:prstTxWarp prst="textWave1">
            <a:avLst/>
          </a:prstTxWarp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en-US" b="1" cap="none" spc="0" dirty="0" smtClean="0">
              <a:ln w="11430">
                <a:solidFill>
                  <a:schemeClr val="bg1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Advocacy</a:t>
          </a:r>
          <a:endParaRPr lang="en-MY" b="1" cap="none" spc="0" dirty="0">
            <a:ln w="11430">
              <a:solidFill>
                <a:schemeClr val="bg1"/>
              </a:solidFill>
            </a:ln>
            <a:solidFill>
              <a:srgbClr val="FFFF00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76A515EB-3F20-457B-81CF-64B9E1829576}" type="parTrans" cxnId="{F773ECC6-3E8B-4517-ACF2-EEB35A0E39B4}">
      <dgm:prSet/>
      <dgm:spPr/>
      <dgm:t>
        <a:bodyPr/>
        <a:lstStyle/>
        <a:p>
          <a:endParaRPr lang="en-MY"/>
        </a:p>
      </dgm:t>
    </dgm:pt>
    <dgm:pt modelId="{55A42DFD-6ADD-4339-9984-A37C1B1079B7}" type="sibTrans" cxnId="{F773ECC6-3E8B-4517-ACF2-EEB35A0E39B4}">
      <dgm:prSet/>
      <dgm:spPr/>
      <dgm:t>
        <a:bodyPr/>
        <a:lstStyle/>
        <a:p>
          <a:endParaRPr lang="en-MY"/>
        </a:p>
      </dgm:t>
    </dgm:pt>
    <dgm:pt modelId="{B1416F0E-5B24-479E-9233-47F66FDD82CB}">
      <dgm:prSet phldrT="[Text]"/>
      <dgm:spPr>
        <a:effectLst>
          <a:innerShdw blurRad="114300">
            <a:prstClr val="black"/>
          </a:innerShdw>
        </a:effectLst>
      </dgm:spPr>
      <dgm:t>
        <a:bodyPr>
          <a:prstTxWarp prst="textWave1">
            <a:avLst/>
          </a:prstTxWarp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en-US" b="1" cap="none" spc="0" dirty="0" smtClean="0">
              <a:ln w="11430">
                <a:solidFill>
                  <a:schemeClr val="bg1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Support channel</a:t>
          </a:r>
          <a:endParaRPr lang="en-MY" b="1" cap="none" spc="0" dirty="0">
            <a:ln w="11430">
              <a:solidFill>
                <a:schemeClr val="bg1"/>
              </a:solidFill>
            </a:ln>
            <a:solidFill>
              <a:srgbClr val="FFFF00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B5446720-CCE0-48EF-A4A2-04C03906B28E}" type="parTrans" cxnId="{B3B33B25-67EA-4B45-A35A-D134079101D6}">
      <dgm:prSet/>
      <dgm:spPr/>
      <dgm:t>
        <a:bodyPr/>
        <a:lstStyle/>
        <a:p>
          <a:endParaRPr lang="en-MY"/>
        </a:p>
      </dgm:t>
    </dgm:pt>
    <dgm:pt modelId="{9055043B-4DBC-4639-A9F0-B1BBB8847E77}" type="sibTrans" cxnId="{B3B33B25-67EA-4B45-A35A-D134079101D6}">
      <dgm:prSet/>
      <dgm:spPr/>
      <dgm:t>
        <a:bodyPr/>
        <a:lstStyle/>
        <a:p>
          <a:endParaRPr lang="en-MY"/>
        </a:p>
      </dgm:t>
    </dgm:pt>
    <dgm:pt modelId="{98480C00-ABFA-44B5-AD85-D4E41706E6DB}">
      <dgm:prSet phldrT="[Text]"/>
      <dgm:spPr>
        <a:effectLst>
          <a:innerShdw blurRad="114300">
            <a:prstClr val="black"/>
          </a:innerShdw>
        </a:effectLst>
      </dgm:spPr>
      <dgm:t>
        <a:bodyPr>
          <a:prstTxWarp prst="textWave1">
            <a:avLst/>
          </a:prstTxWarp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en-US" b="1" cap="none" spc="0" dirty="0" smtClean="0">
              <a:ln w="11430">
                <a:solidFill>
                  <a:schemeClr val="bg1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Update</a:t>
          </a:r>
          <a:endParaRPr lang="en-MY" b="1" cap="none" spc="0" dirty="0">
            <a:ln w="11430">
              <a:solidFill>
                <a:schemeClr val="bg1"/>
              </a:solidFill>
            </a:ln>
            <a:solidFill>
              <a:srgbClr val="FFFF00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25457F18-D5DA-4B1F-99CE-8D9551701A77}" type="parTrans" cxnId="{73125144-330C-4B96-A9B0-414BA6084251}">
      <dgm:prSet/>
      <dgm:spPr/>
      <dgm:t>
        <a:bodyPr/>
        <a:lstStyle/>
        <a:p>
          <a:endParaRPr lang="en-MY"/>
        </a:p>
      </dgm:t>
    </dgm:pt>
    <dgm:pt modelId="{356CC6FC-E142-45A1-B028-C9A52430D65E}" type="sibTrans" cxnId="{73125144-330C-4B96-A9B0-414BA6084251}">
      <dgm:prSet/>
      <dgm:spPr/>
      <dgm:t>
        <a:bodyPr/>
        <a:lstStyle/>
        <a:p>
          <a:endParaRPr lang="en-MY"/>
        </a:p>
      </dgm:t>
    </dgm:pt>
    <dgm:pt modelId="{87D48131-0093-43CD-B6EF-C4302FB52547}">
      <dgm:prSet phldrT="[Text]"/>
      <dgm:spPr>
        <a:effectLst>
          <a:innerShdw blurRad="114300">
            <a:prstClr val="black"/>
          </a:innerShdw>
        </a:effectLst>
      </dgm:spPr>
      <dgm:t>
        <a:bodyPr>
          <a:prstTxWarp prst="textWave1">
            <a:avLst/>
          </a:prstTxWarp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en-US" b="1" cap="none" spc="0" dirty="0" smtClean="0">
              <a:ln w="11430">
                <a:solidFill>
                  <a:schemeClr val="bg1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Financial</a:t>
          </a:r>
          <a:endParaRPr lang="en-MY" b="1" cap="none" spc="0" dirty="0">
            <a:ln w="11430">
              <a:solidFill>
                <a:schemeClr val="bg1"/>
              </a:solidFill>
            </a:ln>
            <a:solidFill>
              <a:srgbClr val="FFFF00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96523FB1-E438-4F96-BC8B-61FC81DA0EDE}" type="parTrans" cxnId="{0CEEF82A-AC57-4C1E-9282-8EF9EB01D95C}">
      <dgm:prSet/>
      <dgm:spPr/>
      <dgm:t>
        <a:bodyPr/>
        <a:lstStyle/>
        <a:p>
          <a:endParaRPr lang="en-MY"/>
        </a:p>
      </dgm:t>
    </dgm:pt>
    <dgm:pt modelId="{5D8D7245-03EA-4C43-B554-3F865DC81B50}" type="sibTrans" cxnId="{0CEEF82A-AC57-4C1E-9282-8EF9EB01D95C}">
      <dgm:prSet/>
      <dgm:spPr/>
      <dgm:t>
        <a:bodyPr/>
        <a:lstStyle/>
        <a:p>
          <a:endParaRPr lang="en-MY"/>
        </a:p>
      </dgm:t>
    </dgm:pt>
    <dgm:pt modelId="{37EA8EDC-579E-48E0-816A-36B607F8A965}" type="pres">
      <dgm:prSet presAssocID="{2E1F941D-87DF-4FEA-BAEC-9732944C4ED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E3458CF-2BF2-4F88-A60F-10CF601B1EB3}" type="pres">
      <dgm:prSet presAssocID="{2E1F941D-87DF-4FEA-BAEC-9732944C4ED0}" presName="cycle" presStyleCnt="0"/>
      <dgm:spPr/>
    </dgm:pt>
    <dgm:pt modelId="{F773E7EB-92BB-4DB9-A968-A5A70C89DE51}" type="pres">
      <dgm:prSet presAssocID="{C2A8FE81-4EDE-4B2F-B12C-073B196F556B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9E68B0-ED91-43E8-A6C2-086E58B0456A}" type="pres">
      <dgm:prSet presAssocID="{CA6E95B4-8B68-46D5-985E-ADE6EC3DF2AD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48D72B1C-ACCD-4148-8EDC-A511E3442BDF}" type="pres">
      <dgm:prSet presAssocID="{016471C7-1CC5-4CB8-A037-3E21BFED0986}" presName="nodeFollowingNodes" presStyleLbl="node1" presStyleIdx="1" presStyleCnt="5" custRadScaleRad="106483" custRadScaleInc="-9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CC918C-3BF9-4489-AD45-A0A3CC4F7D82}" type="pres">
      <dgm:prSet presAssocID="{B1416F0E-5B24-479E-9233-47F66FDD82CB}" presName="nodeFollowingNodes" presStyleLbl="node1" presStyleIdx="2" presStyleCnt="5" custScaleX="142039" custRadScaleRad="89701" custRadScaleInc="-321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DB80A5-2EF8-4E46-8B86-964EC9C3A5B7}" type="pres">
      <dgm:prSet presAssocID="{98480C00-ABFA-44B5-AD85-D4E41706E6DB}" presName="nodeFollowingNodes" presStyleLbl="node1" presStyleIdx="3" presStyleCnt="5" custRadScaleRad="107689" custRadScaleInc="363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4C5F92-5239-4855-A7BF-6493DF0AA06E}" type="pres">
      <dgm:prSet presAssocID="{87D48131-0093-43CD-B6EF-C4302FB52547}" presName="nodeFollowingNodes" presStyleLbl="node1" presStyleIdx="4" presStyleCnt="5" custRadScaleRad="129476" custRadScaleInc="-70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DF18330-CB6F-4C80-91BA-799889BA55CC}" type="presOf" srcId="{2E1F941D-87DF-4FEA-BAEC-9732944C4ED0}" destId="{37EA8EDC-579E-48E0-816A-36B607F8A965}" srcOrd="0" destOrd="0" presId="urn:microsoft.com/office/officeart/2005/8/layout/cycle3"/>
    <dgm:cxn modelId="{73125144-330C-4B96-A9B0-414BA6084251}" srcId="{2E1F941D-87DF-4FEA-BAEC-9732944C4ED0}" destId="{98480C00-ABFA-44B5-AD85-D4E41706E6DB}" srcOrd="3" destOrd="0" parTransId="{25457F18-D5DA-4B1F-99CE-8D9551701A77}" sibTransId="{356CC6FC-E142-45A1-B028-C9A52430D65E}"/>
    <dgm:cxn modelId="{1D63491D-EC4E-49D7-9976-B7B6667A55C6}" type="presOf" srcId="{016471C7-1CC5-4CB8-A037-3E21BFED0986}" destId="{48D72B1C-ACCD-4148-8EDC-A511E3442BDF}" srcOrd="0" destOrd="0" presId="urn:microsoft.com/office/officeart/2005/8/layout/cycle3"/>
    <dgm:cxn modelId="{6915676A-9B74-40D0-9492-F9F6904DC184}" srcId="{2E1F941D-87DF-4FEA-BAEC-9732944C4ED0}" destId="{C2A8FE81-4EDE-4B2F-B12C-073B196F556B}" srcOrd="0" destOrd="0" parTransId="{5A93D639-ADDD-4EA6-8DF8-14F1F8046159}" sibTransId="{CA6E95B4-8B68-46D5-985E-ADE6EC3DF2AD}"/>
    <dgm:cxn modelId="{85C5317D-C9EE-44C6-B629-D077011D2870}" type="presOf" srcId="{C2A8FE81-4EDE-4B2F-B12C-073B196F556B}" destId="{F773E7EB-92BB-4DB9-A968-A5A70C89DE51}" srcOrd="0" destOrd="0" presId="urn:microsoft.com/office/officeart/2005/8/layout/cycle3"/>
    <dgm:cxn modelId="{E9055E97-A62A-484C-9BE8-7931DB00B805}" type="presOf" srcId="{98480C00-ABFA-44B5-AD85-D4E41706E6DB}" destId="{4DDB80A5-2EF8-4E46-8B86-964EC9C3A5B7}" srcOrd="0" destOrd="0" presId="urn:microsoft.com/office/officeart/2005/8/layout/cycle3"/>
    <dgm:cxn modelId="{0CEEF82A-AC57-4C1E-9282-8EF9EB01D95C}" srcId="{2E1F941D-87DF-4FEA-BAEC-9732944C4ED0}" destId="{87D48131-0093-43CD-B6EF-C4302FB52547}" srcOrd="4" destOrd="0" parTransId="{96523FB1-E438-4F96-BC8B-61FC81DA0EDE}" sibTransId="{5D8D7245-03EA-4C43-B554-3F865DC81B50}"/>
    <dgm:cxn modelId="{F773ECC6-3E8B-4517-ACF2-EEB35A0E39B4}" srcId="{2E1F941D-87DF-4FEA-BAEC-9732944C4ED0}" destId="{016471C7-1CC5-4CB8-A037-3E21BFED0986}" srcOrd="1" destOrd="0" parTransId="{76A515EB-3F20-457B-81CF-64B9E1829576}" sibTransId="{55A42DFD-6ADD-4339-9984-A37C1B1079B7}"/>
    <dgm:cxn modelId="{B3B33B25-67EA-4B45-A35A-D134079101D6}" srcId="{2E1F941D-87DF-4FEA-BAEC-9732944C4ED0}" destId="{B1416F0E-5B24-479E-9233-47F66FDD82CB}" srcOrd="2" destOrd="0" parTransId="{B5446720-CCE0-48EF-A4A2-04C03906B28E}" sibTransId="{9055043B-4DBC-4639-A9F0-B1BBB8847E77}"/>
    <dgm:cxn modelId="{786DDF02-7163-40C8-95EA-C62FB0B5DC02}" type="presOf" srcId="{B1416F0E-5B24-479E-9233-47F66FDD82CB}" destId="{5CCC918C-3BF9-4489-AD45-A0A3CC4F7D82}" srcOrd="0" destOrd="0" presId="urn:microsoft.com/office/officeart/2005/8/layout/cycle3"/>
    <dgm:cxn modelId="{C0C4AE87-3078-4E11-A3DB-AF08F596E97D}" type="presOf" srcId="{CA6E95B4-8B68-46D5-985E-ADE6EC3DF2AD}" destId="{C09E68B0-ED91-43E8-A6C2-086E58B0456A}" srcOrd="0" destOrd="0" presId="urn:microsoft.com/office/officeart/2005/8/layout/cycle3"/>
    <dgm:cxn modelId="{344E8CC9-52B5-463F-A8A9-9AC1FD2E5454}" type="presOf" srcId="{87D48131-0093-43CD-B6EF-C4302FB52547}" destId="{D34C5F92-5239-4855-A7BF-6493DF0AA06E}" srcOrd="0" destOrd="0" presId="urn:microsoft.com/office/officeart/2005/8/layout/cycle3"/>
    <dgm:cxn modelId="{4DF7EF89-8B7F-48F8-94BB-EE70322A7BA7}" type="presParOf" srcId="{37EA8EDC-579E-48E0-816A-36B607F8A965}" destId="{AE3458CF-2BF2-4F88-A60F-10CF601B1EB3}" srcOrd="0" destOrd="0" presId="urn:microsoft.com/office/officeart/2005/8/layout/cycle3"/>
    <dgm:cxn modelId="{789A8D06-DC40-4E84-BD1F-3B582246E264}" type="presParOf" srcId="{AE3458CF-2BF2-4F88-A60F-10CF601B1EB3}" destId="{F773E7EB-92BB-4DB9-A968-A5A70C89DE51}" srcOrd="0" destOrd="0" presId="urn:microsoft.com/office/officeart/2005/8/layout/cycle3"/>
    <dgm:cxn modelId="{07F37409-215D-4E26-B0E2-AC1FAC009379}" type="presParOf" srcId="{AE3458CF-2BF2-4F88-A60F-10CF601B1EB3}" destId="{C09E68B0-ED91-43E8-A6C2-086E58B0456A}" srcOrd="1" destOrd="0" presId="urn:microsoft.com/office/officeart/2005/8/layout/cycle3"/>
    <dgm:cxn modelId="{232BF0D0-C57D-4699-81D5-2AD1540E30C8}" type="presParOf" srcId="{AE3458CF-2BF2-4F88-A60F-10CF601B1EB3}" destId="{48D72B1C-ACCD-4148-8EDC-A511E3442BDF}" srcOrd="2" destOrd="0" presId="urn:microsoft.com/office/officeart/2005/8/layout/cycle3"/>
    <dgm:cxn modelId="{9E081576-E521-47A0-B34F-1852ECAB32BD}" type="presParOf" srcId="{AE3458CF-2BF2-4F88-A60F-10CF601B1EB3}" destId="{5CCC918C-3BF9-4489-AD45-A0A3CC4F7D82}" srcOrd="3" destOrd="0" presId="urn:microsoft.com/office/officeart/2005/8/layout/cycle3"/>
    <dgm:cxn modelId="{80EB2AF2-ECB4-4370-A7D6-6F6E1882C7AC}" type="presParOf" srcId="{AE3458CF-2BF2-4F88-A60F-10CF601B1EB3}" destId="{4DDB80A5-2EF8-4E46-8B86-964EC9C3A5B7}" srcOrd="4" destOrd="0" presId="urn:microsoft.com/office/officeart/2005/8/layout/cycle3"/>
    <dgm:cxn modelId="{01D543EC-37C4-4510-8B29-81D0F659C14A}" type="presParOf" srcId="{AE3458CF-2BF2-4F88-A60F-10CF601B1EB3}" destId="{D34C5F92-5239-4855-A7BF-6493DF0AA06E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9E68B0-ED91-43E8-A6C2-086E58B0456A}">
      <dsp:nvSpPr>
        <dsp:cNvPr id="0" name=""/>
        <dsp:cNvSpPr/>
      </dsp:nvSpPr>
      <dsp:spPr>
        <a:xfrm>
          <a:off x="1497584" y="-33186"/>
          <a:ext cx="5363045" cy="5363045"/>
        </a:xfrm>
        <a:prstGeom prst="circularArrow">
          <a:avLst>
            <a:gd name="adj1" fmla="val 5544"/>
            <a:gd name="adj2" fmla="val 330680"/>
            <a:gd name="adj3" fmla="val 13765911"/>
            <a:gd name="adj4" fmla="val 17392062"/>
            <a:gd name="adj5" fmla="val 5757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73E7EB-92BB-4DB9-A968-A5A70C89DE51}">
      <dsp:nvSpPr>
        <dsp:cNvPr id="0" name=""/>
        <dsp:cNvSpPr/>
      </dsp:nvSpPr>
      <dsp:spPr>
        <a:xfrm>
          <a:off x="2918028" y="1138"/>
          <a:ext cx="2522156" cy="1261078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114300">
            <a:prstClr val="black"/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prstTxWarp prst="textWave1">
            <a:avLst/>
          </a:prstTxWarp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cap="none" spc="0" dirty="0" smtClean="0">
              <a:ln w="11430">
                <a:solidFill>
                  <a:schemeClr val="bg1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Information</a:t>
          </a:r>
          <a:endParaRPr lang="en-MY" sz="3300" b="1" kern="1200" cap="none" spc="0" dirty="0">
            <a:ln w="11430">
              <a:solidFill>
                <a:schemeClr val="bg1"/>
              </a:solidFill>
            </a:ln>
            <a:solidFill>
              <a:srgbClr val="FFFF00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sp:txBody>
      <dsp:txXfrm>
        <a:off x="2979589" y="62699"/>
        <a:ext cx="2399034" cy="1137956"/>
      </dsp:txXfrm>
    </dsp:sp>
    <dsp:sp modelId="{48D72B1C-ACCD-4148-8EDC-A511E3442BDF}">
      <dsp:nvSpPr>
        <dsp:cNvPr id="0" name=""/>
        <dsp:cNvSpPr/>
      </dsp:nvSpPr>
      <dsp:spPr>
        <a:xfrm>
          <a:off x="5226370" y="1512169"/>
          <a:ext cx="2522156" cy="1261078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10000"/>
          </a:schemeClr>
        </a:solidFill>
        <a:ln>
          <a:noFill/>
        </a:ln>
        <a:effectLst>
          <a:innerShdw blurRad="114300">
            <a:prstClr val="black"/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prstTxWarp prst="textWave1">
            <a:avLst/>
          </a:prstTxWarp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cap="none" spc="0" dirty="0" smtClean="0">
              <a:ln w="11430">
                <a:solidFill>
                  <a:schemeClr val="bg1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Advocacy</a:t>
          </a:r>
          <a:endParaRPr lang="en-MY" sz="3300" b="1" kern="1200" cap="none" spc="0" dirty="0">
            <a:ln w="11430">
              <a:solidFill>
                <a:schemeClr val="bg1"/>
              </a:solidFill>
            </a:ln>
            <a:solidFill>
              <a:srgbClr val="FFFF00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sp:txBody>
      <dsp:txXfrm>
        <a:off x="5287931" y="1573730"/>
        <a:ext cx="2399034" cy="1137956"/>
      </dsp:txXfrm>
    </dsp:sp>
    <dsp:sp modelId="{5CCC918C-3BF9-4489-AD45-A0A3CC4F7D82}">
      <dsp:nvSpPr>
        <dsp:cNvPr id="0" name=""/>
        <dsp:cNvSpPr/>
      </dsp:nvSpPr>
      <dsp:spPr>
        <a:xfrm>
          <a:off x="4074237" y="3456377"/>
          <a:ext cx="3582445" cy="1261078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>
          <a:innerShdw blurRad="114300">
            <a:prstClr val="black"/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prstTxWarp prst="textWave1">
            <a:avLst/>
          </a:prstTxWarp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cap="none" spc="0" dirty="0" smtClean="0">
              <a:ln w="11430">
                <a:solidFill>
                  <a:schemeClr val="bg1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Support channel</a:t>
          </a:r>
          <a:endParaRPr lang="en-MY" sz="3300" b="1" kern="1200" cap="none" spc="0" dirty="0">
            <a:ln w="11430">
              <a:solidFill>
                <a:schemeClr val="bg1"/>
              </a:solidFill>
            </a:ln>
            <a:solidFill>
              <a:srgbClr val="FFFF00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sp:txBody>
      <dsp:txXfrm>
        <a:off x="4135798" y="3517938"/>
        <a:ext cx="3459323" cy="1137956"/>
      </dsp:txXfrm>
    </dsp:sp>
    <dsp:sp modelId="{4DDB80A5-2EF8-4E46-8B86-964EC9C3A5B7}">
      <dsp:nvSpPr>
        <dsp:cNvPr id="0" name=""/>
        <dsp:cNvSpPr/>
      </dsp:nvSpPr>
      <dsp:spPr>
        <a:xfrm>
          <a:off x="833880" y="3600406"/>
          <a:ext cx="2522156" cy="1261078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30000"/>
          </a:schemeClr>
        </a:solidFill>
        <a:ln>
          <a:noFill/>
        </a:ln>
        <a:effectLst>
          <a:innerShdw blurRad="114300">
            <a:prstClr val="black"/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prstTxWarp prst="textWave1">
            <a:avLst/>
          </a:prstTxWarp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cap="none" spc="0" dirty="0" smtClean="0">
              <a:ln w="11430">
                <a:solidFill>
                  <a:schemeClr val="bg1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Update</a:t>
          </a:r>
          <a:endParaRPr lang="en-MY" sz="3300" b="1" kern="1200" cap="none" spc="0" dirty="0">
            <a:ln w="11430">
              <a:solidFill>
                <a:schemeClr val="bg1"/>
              </a:solidFill>
            </a:ln>
            <a:solidFill>
              <a:srgbClr val="FFFF00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sp:txBody>
      <dsp:txXfrm>
        <a:off x="895441" y="3661967"/>
        <a:ext cx="2399034" cy="1137956"/>
      </dsp:txXfrm>
    </dsp:sp>
    <dsp:sp modelId="{D34C5F92-5239-4855-A7BF-6493DF0AA06E}">
      <dsp:nvSpPr>
        <dsp:cNvPr id="0" name=""/>
        <dsp:cNvSpPr/>
      </dsp:nvSpPr>
      <dsp:spPr>
        <a:xfrm>
          <a:off x="41795" y="1584171"/>
          <a:ext cx="2522156" cy="1261078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>
          <a:innerShdw blurRad="114300">
            <a:prstClr val="black"/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prstTxWarp prst="textWave1">
            <a:avLst/>
          </a:prstTxWarp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cap="none" spc="0" dirty="0" smtClean="0">
              <a:ln w="11430">
                <a:solidFill>
                  <a:schemeClr val="bg1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Financial</a:t>
          </a:r>
          <a:endParaRPr lang="en-MY" sz="3300" b="1" kern="1200" cap="none" spc="0" dirty="0">
            <a:ln w="11430">
              <a:solidFill>
                <a:schemeClr val="bg1"/>
              </a:solidFill>
            </a:ln>
            <a:solidFill>
              <a:srgbClr val="FFFF00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sp:txBody>
      <dsp:txXfrm>
        <a:off x="103356" y="1645732"/>
        <a:ext cx="2399034" cy="11379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D0996E-94A6-4321-9166-57A18D996923}" type="datetimeFigureOut">
              <a:rPr lang="en-US" smtClean="0"/>
              <a:pPr/>
              <a:t>3/31/2017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D956E1-561B-4D10-B040-694406A115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699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F8EB76-0221-4676-A88C-92A7CF9E4EE0}" type="datetimeFigureOut">
              <a:rPr lang="en-US" smtClean="0"/>
              <a:pPr/>
              <a:t>3/31/2017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E906D8-68EB-4AB9-967C-984DC8F60F55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457788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0E2FC-EE35-4B15-A787-74CF8C3ED505}" type="datetimeFigureOut">
              <a:rPr lang="en-US" smtClean="0"/>
              <a:pPr/>
              <a:t>3/31/2017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6174-4E95-4FF4-AD5E-EC72087599C3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  <p:transition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0E2FC-EE35-4B15-A787-74CF8C3ED505}" type="datetimeFigureOut">
              <a:rPr lang="en-US" smtClean="0"/>
              <a:pPr/>
              <a:t>3/31/2017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6174-4E95-4FF4-AD5E-EC72087599C3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  <p:transition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0E2FC-EE35-4B15-A787-74CF8C3ED505}" type="datetimeFigureOut">
              <a:rPr lang="en-US" smtClean="0"/>
              <a:pPr/>
              <a:t>3/31/2017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6174-4E95-4FF4-AD5E-EC72087599C3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  <p:transition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0E2FC-EE35-4B15-A787-74CF8C3ED505}" type="datetimeFigureOut">
              <a:rPr lang="en-US" smtClean="0"/>
              <a:pPr/>
              <a:t>3/31/2017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6174-4E95-4FF4-AD5E-EC72087599C3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  <p:transition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0E2FC-EE35-4B15-A787-74CF8C3ED505}" type="datetimeFigureOut">
              <a:rPr lang="en-US" smtClean="0"/>
              <a:pPr/>
              <a:t>3/31/2017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6174-4E95-4FF4-AD5E-EC72087599C3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  <p:transition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0E2FC-EE35-4B15-A787-74CF8C3ED505}" type="datetimeFigureOut">
              <a:rPr lang="en-US" smtClean="0"/>
              <a:pPr/>
              <a:t>3/31/2017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6174-4E95-4FF4-AD5E-EC72087599C3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  <p:transition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0E2FC-EE35-4B15-A787-74CF8C3ED505}" type="datetimeFigureOut">
              <a:rPr lang="en-US" smtClean="0"/>
              <a:pPr/>
              <a:t>3/31/2017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6174-4E95-4FF4-AD5E-EC72087599C3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  <p:transition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0E2FC-EE35-4B15-A787-74CF8C3ED505}" type="datetimeFigureOut">
              <a:rPr lang="en-US" smtClean="0"/>
              <a:pPr/>
              <a:t>3/31/2017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6174-4E95-4FF4-AD5E-EC72087599C3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  <p:transition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0E2FC-EE35-4B15-A787-74CF8C3ED505}" type="datetimeFigureOut">
              <a:rPr lang="en-US" smtClean="0"/>
              <a:pPr/>
              <a:t>3/31/2017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6174-4E95-4FF4-AD5E-EC72087599C3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  <p:transition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0E2FC-EE35-4B15-A787-74CF8C3ED505}" type="datetimeFigureOut">
              <a:rPr lang="en-US" smtClean="0"/>
              <a:pPr/>
              <a:t>3/31/2017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6174-4E95-4FF4-AD5E-EC72087599C3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  <p:transition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0E2FC-EE35-4B15-A787-74CF8C3ED505}" type="datetimeFigureOut">
              <a:rPr lang="en-US" smtClean="0"/>
              <a:pPr/>
              <a:t>3/31/2017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6174-4E95-4FF4-AD5E-EC72087599C3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  <p:transition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0E2FC-EE35-4B15-A787-74CF8C3ED505}" type="datetimeFigureOut">
              <a:rPr lang="en-US" smtClean="0"/>
              <a:pPr/>
              <a:t>3/31/2017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6174-4E95-4FF4-AD5E-EC72087599C3}" type="slidenum">
              <a:rPr lang="en-MY" smtClean="0"/>
              <a:pPr/>
              <a:t>‹#›</a:t>
            </a:fld>
            <a:endParaRPr lang="en-M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newsfla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4638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187624" y="577750"/>
            <a:ext cx="8892480" cy="33553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4925">
            <a:noFill/>
            <a:miter lim="800000"/>
            <a:headEnd/>
            <a:tailEnd/>
          </a:ln>
          <a:effectLst>
            <a:glow rad="139700">
              <a:schemeClr val="accent4">
                <a:lumMod val="60000"/>
                <a:lumOff val="40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  <a:softEdge rad="1270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lIns="0" rIns="0" bIns="0" anchor="b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5400" b="1" i="1" dirty="0" err="1" smtClean="0">
                <a:ln>
                  <a:prstDash val="solid"/>
                </a:ln>
                <a:solidFill>
                  <a:srgbClr val="00B0F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oper Black" pitchFamily="18" charset="0"/>
                <a:ea typeface="+mj-ea"/>
                <a:cs typeface="+mj-cs"/>
              </a:rPr>
              <a:t>Ostomy</a:t>
            </a:r>
            <a:r>
              <a:rPr lang="en-US" sz="5400" b="1" i="1" dirty="0" smtClean="0">
                <a:ln>
                  <a:prstDash val="solid"/>
                </a:ln>
                <a:solidFill>
                  <a:srgbClr val="00B0F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oper Black" pitchFamily="18" charset="0"/>
                <a:ea typeface="+mj-ea"/>
                <a:cs typeface="+mj-cs"/>
              </a:rPr>
              <a:t> Support Group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5400" b="1" i="1" dirty="0" smtClean="0">
                <a:ln>
                  <a:prstDash val="solid"/>
                </a:ln>
                <a:solidFill>
                  <a:srgbClr val="00B0F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oper Black" pitchFamily="18" charset="0"/>
                <a:ea typeface="+mj-ea"/>
                <a:cs typeface="+mj-cs"/>
              </a:rPr>
              <a:t>&amp; The Roles of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5400" b="1" i="1" dirty="0" err="1" smtClean="0">
                <a:ln>
                  <a:prstDash val="solid"/>
                </a:ln>
                <a:solidFill>
                  <a:srgbClr val="00B0F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oper Black" pitchFamily="18" charset="0"/>
                <a:ea typeface="+mj-ea"/>
                <a:cs typeface="+mj-cs"/>
              </a:rPr>
              <a:t>Persatuan</a:t>
            </a:r>
            <a:r>
              <a:rPr lang="en-US" sz="5400" b="1" i="1" dirty="0" smtClean="0">
                <a:ln>
                  <a:prstDash val="solid"/>
                </a:ln>
                <a:solidFill>
                  <a:srgbClr val="00B0F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oper Black" pitchFamily="18" charset="0"/>
                <a:ea typeface="+mj-ea"/>
                <a:cs typeface="+mj-cs"/>
              </a:rPr>
              <a:t> </a:t>
            </a:r>
            <a:r>
              <a:rPr lang="en-US" sz="5400" b="1" i="1" dirty="0" err="1" smtClean="0">
                <a:ln>
                  <a:prstDash val="solid"/>
                </a:ln>
                <a:solidFill>
                  <a:srgbClr val="00B0F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oper Black" pitchFamily="18" charset="0"/>
                <a:ea typeface="+mj-ea"/>
                <a:cs typeface="+mj-cs"/>
              </a:rPr>
              <a:t>Ostomi</a:t>
            </a:r>
            <a:endParaRPr lang="en-US" sz="5400" b="1" i="1" dirty="0" smtClean="0">
              <a:ln>
                <a:prstDash val="solid"/>
              </a:ln>
              <a:solidFill>
                <a:srgbClr val="00B0F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Cooper Black" pitchFamily="18" charset="0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5400" b="1" i="1" dirty="0" smtClean="0">
                <a:ln>
                  <a:prstDash val="solid"/>
                </a:ln>
                <a:solidFill>
                  <a:srgbClr val="00B0F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oper Black" pitchFamily="18" charset="0"/>
                <a:ea typeface="+mj-ea"/>
                <a:cs typeface="+mj-cs"/>
              </a:rPr>
              <a:t>Malaysia (MOSA)</a:t>
            </a:r>
          </a:p>
          <a:p>
            <a:pPr algn="ctr" fontAlgn="auto">
              <a:spcAft>
                <a:spcPts val="0"/>
              </a:spcAft>
              <a:defRPr/>
            </a:pPr>
            <a:endParaRPr lang="en-US" sz="900" b="1" i="1" dirty="0" smtClean="0">
              <a:ln>
                <a:prstDash val="solid"/>
              </a:ln>
              <a:solidFill>
                <a:srgbClr val="00B0F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Cooper Black" pitchFamily="18" charset="0"/>
              <a:ea typeface="+mj-ea"/>
              <a:cs typeface="+mj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C6234A-B6B8-43D0-9263-B084DD95000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5126" name="Rectangle 9"/>
          <p:cNvSpPr>
            <a:spLocks noChangeArrowheads="1"/>
          </p:cNvSpPr>
          <p:nvPr/>
        </p:nvSpPr>
        <p:spPr bwMode="auto">
          <a:xfrm>
            <a:off x="3419872" y="5428381"/>
            <a:ext cx="568863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Rozita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Moha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mad </a:t>
            </a:r>
            <a:endParaRPr lang="en-U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Committee Members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  MOSA</a:t>
            </a:r>
            <a:endParaRPr lang="en-MY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DC9E25-DEF1-4D82-9B70-A092F62EF05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287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275856" y="332656"/>
            <a:ext cx="278961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Righ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+mn-lt"/>
                <a:cs typeface="+mn-cs"/>
              </a:rPr>
              <a:t>Activity</a:t>
            </a:r>
            <a:endParaRPr lang="en-US" sz="5400" b="1" cap="all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+mn-lt"/>
              <a:cs typeface="+mn-c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84784"/>
            <a:ext cx="4499992" cy="2704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772816"/>
            <a:ext cx="3672408" cy="2420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3" y="4320480"/>
            <a:ext cx="8136904" cy="2492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DC9E25-DEF1-4D82-9B70-A092F62EF05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287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331640" y="260648"/>
            <a:ext cx="278961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Righ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+mn-lt"/>
                <a:cs typeface="+mn-cs"/>
              </a:rPr>
              <a:t>Activity</a:t>
            </a:r>
            <a:endParaRPr lang="en-US" sz="5400" b="1" cap="all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+mn-lt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772817"/>
            <a:ext cx="3493765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4106" y="990600"/>
            <a:ext cx="4692390" cy="3302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4365451"/>
            <a:ext cx="6624736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76200"/>
            <a:ext cx="8915400" cy="672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91330713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212387"/>
            <a:ext cx="3962400" cy="535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212798"/>
            <a:ext cx="4953000" cy="538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9371470"/>
      </p:ext>
    </p:extLst>
  </p:cSld>
  <p:clrMapOvr>
    <a:masterClrMapping/>
  </p:clrMapOvr>
  <p:transition>
    <p:newsfla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4837"/>
            <a:ext cx="9144000" cy="54911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68671"/>
            <a:ext cx="90678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altLang="en-US" sz="2500" b="1" dirty="0">
                <a:solidFill>
                  <a:srgbClr val="FF0000"/>
                </a:solidFill>
              </a:rPr>
              <a:t>NETWORKING </a:t>
            </a:r>
            <a:r>
              <a:rPr lang="en-CA" altLang="en-US" sz="2500" b="1" dirty="0" smtClean="0">
                <a:solidFill>
                  <a:srgbClr val="FF0000"/>
                </a:solidFill>
              </a:rPr>
              <a:t>&amp; Collaboration</a:t>
            </a:r>
            <a:r>
              <a:rPr lang="en-CA" altLang="en-US" sz="2300" b="1" dirty="0" smtClean="0">
                <a:solidFill>
                  <a:srgbClr val="FF0000"/>
                </a:solidFill>
              </a:rPr>
              <a:t> – </a:t>
            </a:r>
            <a:r>
              <a:rPr lang="en-CA" altLang="en-US" sz="2300" b="1" dirty="0">
                <a:solidFill>
                  <a:srgbClr val="FF0000"/>
                </a:solidFill>
              </a:rPr>
              <a:t>exchange </a:t>
            </a:r>
            <a:r>
              <a:rPr lang="en-CA" altLang="en-US" sz="2300" b="1" dirty="0" smtClean="0">
                <a:solidFill>
                  <a:srgbClr val="FF0000"/>
                </a:solidFill>
              </a:rPr>
              <a:t>knowledge </a:t>
            </a:r>
            <a:r>
              <a:rPr lang="en-CA" altLang="en-US" sz="2300" b="1" dirty="0">
                <a:solidFill>
                  <a:srgbClr val="FF0000"/>
                </a:solidFill>
              </a:rPr>
              <a:t>and experiences</a:t>
            </a:r>
            <a:endParaRPr lang="th-TH" sz="2300" dirty="0">
              <a:solidFill>
                <a:srgbClr val="FF0000"/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0872299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09104"/>
            <a:ext cx="3352800" cy="659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IMG_799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1" y="1143000"/>
            <a:ext cx="5410200" cy="4902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57600" y="381000"/>
            <a:ext cx="544014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Consistent and maintain to built up skills</a:t>
            </a:r>
            <a:endParaRPr lang="th-TH" sz="2500" dirty="0"/>
          </a:p>
        </p:txBody>
      </p:sp>
    </p:spTree>
    <p:extLst>
      <p:ext uri="{BB962C8B-B14F-4D97-AF65-F5344CB8AC3E}">
        <p14:creationId xmlns:p14="http://schemas.microsoft.com/office/powerpoint/2010/main" val="1440085866"/>
      </p:ext>
    </p:extLst>
  </p:cSld>
  <p:clrMapOvr>
    <a:masterClrMapping/>
  </p:clrMapOvr>
  <p:transition>
    <p:newsfla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8406" y="0"/>
            <a:ext cx="4605594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6200"/>
            <a:ext cx="44958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9383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80386"/>
            <a:ext cx="2524125" cy="593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0" y="228600"/>
            <a:ext cx="3039615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  <a:latin typeface="Comic Sans MS" pitchFamily="66" charset="0"/>
              </a:rPr>
              <a:t>Let’s get them </a:t>
            </a:r>
          </a:p>
          <a:p>
            <a:endParaRPr lang="en-US" sz="2800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solidFill>
                  <a:srgbClr val="7030A0"/>
                </a:solidFill>
                <a:latin typeface="Comic Sans MS" pitchFamily="66" charset="0"/>
              </a:rPr>
              <a:t>Ostomates</a:t>
            </a:r>
            <a:endParaRPr lang="en-US" sz="2800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solidFill>
                  <a:srgbClr val="7030A0"/>
                </a:solidFill>
                <a:latin typeface="Comic Sans MS" pitchFamily="66" charset="0"/>
              </a:rPr>
              <a:t>Carrer</a:t>
            </a:r>
            <a:endParaRPr lang="en-US" sz="2800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smtClean="0">
                <a:solidFill>
                  <a:srgbClr val="7030A0"/>
                </a:solidFill>
                <a:latin typeface="Comic Sans MS" pitchFamily="66" charset="0"/>
              </a:rPr>
              <a:t>HCP</a:t>
            </a:r>
          </a:p>
          <a:p>
            <a:pPr marL="285750" indent="-285750">
              <a:buFontTx/>
              <a:buChar char="-"/>
            </a:pPr>
            <a:r>
              <a:rPr lang="en-US" sz="2800" dirty="0" smtClean="0">
                <a:solidFill>
                  <a:srgbClr val="7030A0"/>
                </a:solidFill>
                <a:latin typeface="Comic Sans MS" pitchFamily="66" charset="0"/>
              </a:rPr>
              <a:t>Public interest</a:t>
            </a:r>
          </a:p>
          <a:p>
            <a:pPr marL="285750" indent="-285750">
              <a:buFontTx/>
              <a:buChar char="-"/>
            </a:pPr>
            <a:r>
              <a:rPr lang="en-US" sz="2800" dirty="0" smtClean="0">
                <a:solidFill>
                  <a:srgbClr val="7030A0"/>
                </a:solidFill>
                <a:latin typeface="Comic Sans MS" pitchFamily="66" charset="0"/>
              </a:rPr>
              <a:t>Traders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solidFill>
                  <a:srgbClr val="7030A0"/>
                </a:solidFill>
                <a:latin typeface="Comic Sans MS" pitchFamily="66" charset="0"/>
              </a:rPr>
              <a:t>Counsellor</a:t>
            </a:r>
            <a:endParaRPr lang="en-US" sz="2800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smtClean="0">
                <a:solidFill>
                  <a:srgbClr val="7030A0"/>
                </a:solidFill>
                <a:latin typeface="Comic Sans MS" pitchFamily="66" charset="0"/>
              </a:rPr>
              <a:t>Student</a:t>
            </a:r>
          </a:p>
          <a:p>
            <a:pPr marL="285750" indent="-285750">
              <a:buFontTx/>
              <a:buChar char="-"/>
            </a:pPr>
            <a:endParaRPr lang="en-US" sz="2800" dirty="0">
              <a:solidFill>
                <a:srgbClr val="7030A0"/>
              </a:solidFill>
              <a:latin typeface="Comic Sans MS" pitchFamily="66" charset="0"/>
            </a:endParaRPr>
          </a:p>
          <a:p>
            <a:r>
              <a:rPr lang="en-US" sz="2800" dirty="0" err="1" smtClean="0">
                <a:solidFill>
                  <a:srgbClr val="7030A0"/>
                </a:solidFill>
                <a:latin typeface="Comic Sans MS" pitchFamily="66" charset="0"/>
              </a:rPr>
              <a:t>Event&amp;activities</a:t>
            </a:r>
            <a:r>
              <a:rPr lang="en-US" sz="2800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</a:p>
          <a:p>
            <a:r>
              <a:rPr lang="en-US" sz="2800" dirty="0">
                <a:solidFill>
                  <a:srgbClr val="7030A0"/>
                </a:solidFill>
                <a:latin typeface="Comic Sans MS" pitchFamily="66" charset="0"/>
              </a:rPr>
              <a:t>t</a:t>
            </a:r>
            <a:r>
              <a:rPr lang="en-US" sz="2800" dirty="0" smtClean="0">
                <a:solidFill>
                  <a:srgbClr val="7030A0"/>
                </a:solidFill>
                <a:latin typeface="Comic Sans MS" pitchFamily="66" charset="0"/>
              </a:rPr>
              <a:t>o help who in </a:t>
            </a:r>
          </a:p>
          <a:p>
            <a:r>
              <a:rPr lang="en-US" sz="2800" dirty="0" smtClean="0">
                <a:solidFill>
                  <a:srgbClr val="7030A0"/>
                </a:solidFill>
                <a:latin typeface="Comic Sans MS" pitchFamily="66" charset="0"/>
              </a:rPr>
              <a:t>needs!!</a:t>
            </a:r>
            <a:endParaRPr lang="en-MY" sz="2800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0386"/>
            <a:ext cx="3589785" cy="6625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307191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0" y="3089564"/>
            <a:ext cx="3657600" cy="27778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36826"/>
            <a:ext cx="3789218" cy="26574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152400"/>
            <a:ext cx="5029199" cy="56578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0200" y="320040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51518278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6096000"/>
            <a:ext cx="5486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0491" y="990600"/>
            <a:ext cx="4419600" cy="4267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76200"/>
            <a:ext cx="5257800" cy="670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3588403"/>
      </p:ext>
    </p:extLst>
  </p:cSld>
  <p:clrMapOvr>
    <a:masterClrMapping/>
  </p:clrMapOvr>
  <p:transition>
    <p:newsfla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DC9E25-DEF1-4D82-9B70-A092F62EF05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7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619672" y="620688"/>
            <a:ext cx="6664581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outLinE</a:t>
            </a:r>
            <a:r>
              <a:rPr lang="en-US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of presentation</a:t>
            </a:r>
            <a:endParaRPr lang="en-US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59632" y="1949926"/>
            <a:ext cx="739140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Char char="v"/>
            </a:pP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Bauhaus 93" pitchFamily="82" charset="0"/>
              </a:rPr>
              <a:t> Introduction</a:t>
            </a:r>
          </a:p>
          <a:p>
            <a:pPr eaLnBrk="1" hangingPunct="1">
              <a:buFont typeface="Wingdings" pitchFamily="2" charset="2"/>
              <a:buChar char="v"/>
            </a:pPr>
            <a:endParaRPr lang="en-US" sz="1600" b="1" dirty="0" smtClean="0">
              <a:solidFill>
                <a:schemeClr val="accent5">
                  <a:lumMod val="50000"/>
                </a:schemeClr>
              </a:solidFill>
              <a:latin typeface="Bauhaus 93" pitchFamily="82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Bauhaus 93" pitchFamily="82" charset="0"/>
              </a:rPr>
              <a:t>Roles</a:t>
            </a:r>
          </a:p>
          <a:p>
            <a:pPr eaLnBrk="1" hangingPunct="1"/>
            <a:endParaRPr lang="en-US" sz="1600" b="1" dirty="0" smtClean="0">
              <a:solidFill>
                <a:schemeClr val="accent5">
                  <a:lumMod val="50000"/>
                </a:schemeClr>
              </a:solidFill>
              <a:latin typeface="Bauhaus 93" pitchFamily="82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Bauhaus 93" pitchFamily="82" charset="0"/>
              </a:rPr>
              <a:t>Activity</a:t>
            </a:r>
          </a:p>
          <a:p>
            <a:pPr eaLnBrk="1" hangingPunct="1"/>
            <a:endParaRPr lang="en-US" sz="1600" b="1" dirty="0" smtClean="0">
              <a:solidFill>
                <a:schemeClr val="accent5">
                  <a:lumMod val="50000"/>
                </a:schemeClr>
              </a:solidFill>
              <a:latin typeface="Bauhaus 93" pitchFamily="82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Bauhaus 93" pitchFamily="82" charset="0"/>
              </a:rPr>
              <a:t>Challenges</a:t>
            </a:r>
          </a:p>
          <a:p>
            <a:pPr eaLnBrk="1" hangingPunct="1">
              <a:buFont typeface="Wingdings" pitchFamily="2" charset="2"/>
              <a:buChar char="v"/>
            </a:pPr>
            <a:endParaRPr lang="en-US" sz="1600" b="1" dirty="0">
              <a:solidFill>
                <a:schemeClr val="accent5">
                  <a:lumMod val="50000"/>
                </a:schemeClr>
              </a:solidFill>
              <a:latin typeface="Bauhaus 93" pitchFamily="82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Bauhaus 93" pitchFamily="82" charset="0"/>
              </a:rPr>
              <a:t>Plan</a:t>
            </a:r>
          </a:p>
          <a:p>
            <a:pPr eaLnBrk="1" hangingPunct="1"/>
            <a:endParaRPr lang="en-US" sz="1600" b="1" dirty="0">
              <a:solidFill>
                <a:schemeClr val="accent5">
                  <a:lumMod val="50000"/>
                </a:schemeClr>
              </a:solidFill>
              <a:latin typeface="Bauhaus 93" pitchFamily="82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Bauhaus 93" pitchFamily="82" charset="0"/>
              </a:rPr>
              <a:t>Conclusion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795112"/>
            <a:ext cx="3962400" cy="476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3959"/>
            <a:ext cx="5486400" cy="5829641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52299741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DC9E25-DEF1-4D82-9B70-A092F62EF05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287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2451511" y="500042"/>
            <a:ext cx="359451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perspectiveRigh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+mn-lt"/>
                <a:cs typeface="+mn-cs"/>
              </a:rPr>
              <a:t>resources</a:t>
            </a:r>
            <a:endParaRPr lang="en-US" sz="5400" b="1" cap="all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+mn-lt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0140" y="1714488"/>
            <a:ext cx="1905000" cy="50006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Rectangle 10"/>
          <p:cNvSpPr/>
          <p:nvPr/>
        </p:nvSpPr>
        <p:spPr>
          <a:xfrm rot="959596">
            <a:off x="899870" y="4133650"/>
            <a:ext cx="3467775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OSTOMY SUPPORT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FACEBOOK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571480"/>
            <a:ext cx="1905000" cy="56483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 rot="19908365">
            <a:off x="293683" y="2427115"/>
            <a:ext cx="4357718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CA" sz="2800" b="1" dirty="0" smtClean="0">
                <a:latin typeface="Calibri" pitchFamily="34" charset="0"/>
              </a:rPr>
              <a:t>www.ostomatesfamily.com</a:t>
            </a:r>
            <a:endParaRPr lang="en-CA" sz="2800" b="1" dirty="0">
              <a:latin typeface="Calibri" pitchFamily="34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DC9E25-DEF1-4D82-9B70-A092F62EF05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287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00166" y="2424066"/>
            <a:ext cx="7072362" cy="286232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Membership application by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Ostomates</a:t>
            </a:r>
            <a:endParaRPr lang="en-US" sz="3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Association Fund</a:t>
            </a:r>
          </a:p>
          <a:p>
            <a:pPr>
              <a:buFont typeface="Wingdings" pitchFamily="2" charset="2"/>
              <a:buChar char="Ø"/>
            </a:pP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Application of Tax Exemption </a:t>
            </a:r>
          </a:p>
          <a:p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  by the LHDN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Support by Health Care Provider </a:t>
            </a:r>
          </a:p>
          <a:p>
            <a:pPr>
              <a:buFont typeface="Wingdings" pitchFamily="2" charset="2"/>
              <a:buChar char="Ø"/>
            </a:pP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Supporters by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Ostomy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Products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362200" y="642918"/>
            <a:ext cx="389048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challenges</a:t>
            </a:r>
            <a:endParaRPr lang="en-US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DC9E25-DEF1-4D82-9B70-A092F62EF05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44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2051720" y="332656"/>
            <a:ext cx="5711820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Future Planning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1560" y="1785367"/>
            <a:ext cx="8461127" cy="4247317"/>
          </a:xfrm>
          <a:prstGeom prst="rect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MOSA 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is more active nationally 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and participate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   in 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International bodies 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such as 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ASPOA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Centre of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Ostomy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Support activity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Financial support for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ostomates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who in need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Take part actively in Stoma Care Research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Actively involved in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Ostomy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conference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Collaboration with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Ostomy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Product Company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   with products updates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Celebrate World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Ostomy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Day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5072" y="5040560"/>
            <a:ext cx="3248928" cy="1412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DC9E25-DEF1-4D82-9B70-A092F62EF05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44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14380" y="1785926"/>
            <a:ext cx="8358214" cy="489364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MY" sz="3000" b="1" dirty="0" err="1" smtClean="0">
                <a:latin typeface="Times New Roman" pitchFamily="18" charset="0"/>
                <a:cs typeface="Times New Roman" pitchFamily="18" charset="0"/>
              </a:rPr>
              <a:t>MOsA</a:t>
            </a:r>
            <a:r>
              <a:rPr lang="en-MY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MY" sz="3000" b="1" dirty="0" smtClean="0">
                <a:latin typeface="Times New Roman" pitchFamily="18" charset="0"/>
                <a:cs typeface="Times New Roman" pitchFamily="18" charset="0"/>
              </a:rPr>
              <a:t>committed </a:t>
            </a:r>
            <a:r>
              <a:rPr lang="en-MY" sz="3000" b="1" dirty="0">
                <a:latin typeface="Times New Roman" pitchFamily="18" charset="0"/>
                <a:cs typeface="Times New Roman" pitchFamily="18" charset="0"/>
              </a:rPr>
              <a:t>to the </a:t>
            </a:r>
            <a:r>
              <a:rPr lang="en-MY" sz="3000" b="1" dirty="0" smtClean="0">
                <a:latin typeface="Times New Roman" pitchFamily="18" charset="0"/>
                <a:cs typeface="Times New Roman" pitchFamily="18" charset="0"/>
              </a:rPr>
              <a:t>improvement quality of</a:t>
            </a:r>
          </a:p>
          <a:p>
            <a:r>
              <a:rPr lang="en-MY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MY" sz="3000" b="1" dirty="0">
                <a:latin typeface="Times New Roman" pitchFamily="18" charset="0"/>
                <a:cs typeface="Times New Roman" pitchFamily="18" charset="0"/>
              </a:rPr>
              <a:t>life of </a:t>
            </a:r>
            <a:r>
              <a:rPr lang="en-MY" sz="3000" b="1" dirty="0" err="1">
                <a:latin typeface="Times New Roman" pitchFamily="18" charset="0"/>
                <a:cs typeface="Times New Roman" pitchFamily="18" charset="0"/>
              </a:rPr>
              <a:t>Ostomates</a:t>
            </a:r>
            <a:r>
              <a:rPr lang="en-MY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MY" sz="3000" b="1" dirty="0" smtClean="0">
                <a:latin typeface="Times New Roman" pitchFamily="18" charset="0"/>
                <a:cs typeface="Times New Roman" pitchFamily="18" charset="0"/>
              </a:rPr>
              <a:t>&amp; those </a:t>
            </a:r>
            <a:r>
              <a:rPr lang="en-MY" sz="3000" b="1" dirty="0">
                <a:latin typeface="Times New Roman" pitchFamily="18" charset="0"/>
                <a:cs typeface="Times New Roman" pitchFamily="18" charset="0"/>
              </a:rPr>
              <a:t>with </a:t>
            </a:r>
            <a:r>
              <a:rPr lang="en-MY" sz="3000" b="1" dirty="0" smtClean="0">
                <a:latin typeface="Times New Roman" pitchFamily="18" charset="0"/>
                <a:cs typeface="Times New Roman" pitchFamily="18" charset="0"/>
              </a:rPr>
              <a:t>related surgeries</a:t>
            </a:r>
            <a:r>
              <a:rPr lang="en-MY" sz="3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MY" sz="3000" b="1" dirty="0" smtClean="0">
                <a:latin typeface="Times New Roman" pitchFamily="18" charset="0"/>
                <a:cs typeface="Times New Roman" pitchFamily="18" charset="0"/>
              </a:rPr>
              <a:t>worldwide. Our aim </a:t>
            </a:r>
            <a:r>
              <a:rPr lang="en-MY" sz="3000" b="1" dirty="0">
                <a:latin typeface="Times New Roman" pitchFamily="18" charset="0"/>
                <a:cs typeface="Times New Roman" pitchFamily="18" charset="0"/>
              </a:rPr>
              <a:t>provides </a:t>
            </a:r>
            <a:r>
              <a:rPr lang="en-MY" sz="3000" b="1" dirty="0" err="1" smtClean="0">
                <a:latin typeface="Times New Roman" pitchFamily="18" charset="0"/>
                <a:cs typeface="Times New Roman" pitchFamily="18" charset="0"/>
              </a:rPr>
              <a:t>ostomates</a:t>
            </a:r>
            <a:r>
              <a:rPr lang="en-MY" sz="3000" b="1" dirty="0" smtClean="0">
                <a:latin typeface="Times New Roman" pitchFamily="18" charset="0"/>
                <a:cs typeface="Times New Roman" pitchFamily="18" charset="0"/>
              </a:rPr>
              <a:t> information </a:t>
            </a:r>
            <a:r>
              <a:rPr lang="en-MY" sz="3000" b="1" dirty="0">
                <a:latin typeface="Times New Roman" pitchFamily="18" charset="0"/>
                <a:cs typeface="Times New Roman" pitchFamily="18" charset="0"/>
              </a:rPr>
              <a:t>and management guidelines, </a:t>
            </a:r>
            <a:r>
              <a:rPr lang="en-MY" sz="3000" b="1" dirty="0" smtClean="0">
                <a:latin typeface="Times New Roman" pitchFamily="18" charset="0"/>
                <a:cs typeface="Times New Roman" pitchFamily="18" charset="0"/>
              </a:rPr>
              <a:t>help and </a:t>
            </a:r>
            <a:r>
              <a:rPr lang="en-MY" sz="3000" b="1" dirty="0">
                <a:latin typeface="Times New Roman" pitchFamily="18" charset="0"/>
                <a:cs typeface="Times New Roman" pitchFamily="18" charset="0"/>
              </a:rPr>
              <a:t>advocates on all related matters </a:t>
            </a:r>
            <a:r>
              <a:rPr lang="en-MY" sz="3000" b="1" dirty="0" smtClean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MY" sz="3000" b="1" dirty="0" err="1" smtClean="0">
                <a:latin typeface="Times New Roman" pitchFamily="18" charset="0"/>
                <a:cs typeface="Times New Roman" pitchFamily="18" charset="0"/>
              </a:rPr>
              <a:t>Ostomy</a:t>
            </a:r>
            <a:r>
              <a:rPr lang="en-MY" sz="30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en-MY" sz="1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Maintaining 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the support group as to ensure it is relevant and able to function effectively, since it involves commitment, dedication and also good financial 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status, will 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need a lot of team work and hard work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MY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11760" y="332656"/>
            <a:ext cx="402349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Conclusion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DC9E25-DEF1-4D82-9B70-A092F62EF05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44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55576" y="2204388"/>
            <a:ext cx="8250108" cy="37856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Collaboration and support between healthcare providers towards caring of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ostomies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group is the key to improving and sharing the best care for all of them.</a:t>
            </a:r>
          </a:p>
          <a:p>
            <a:endParaRPr lang="en-US" sz="3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3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3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WE COUNT ON YOU</a:t>
            </a:r>
            <a:endParaRPr lang="en-MY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95736" y="476672"/>
            <a:ext cx="49685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Conclusion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DC9E25-DEF1-4D82-9B70-A092F62EF05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44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 rot="18948467">
            <a:off x="4868868" y="4493423"/>
            <a:ext cx="4670125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THANK YOU!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57332">
            <a:off x="5980096" y="857480"/>
            <a:ext cx="2358831" cy="20566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772816"/>
            <a:ext cx="4572032" cy="5013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DC9E25-DEF1-4D82-9B70-A092F62EF05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287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971600" y="1772816"/>
            <a:ext cx="7992888" cy="424731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Malaysian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OStomy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Association (MOSA)</a:t>
            </a:r>
          </a:p>
          <a:p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   known as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Persatuan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Ostomi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Malaysia</a:t>
            </a:r>
          </a:p>
          <a:p>
            <a:endParaRPr lang="en-US" sz="3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PSCM is the first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Ostomy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association in </a:t>
            </a:r>
          </a:p>
          <a:p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Malaysia and establish by a group of colorectal</a:t>
            </a:r>
          </a:p>
          <a:p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surgeon @ HKL</a:t>
            </a:r>
          </a:p>
          <a:p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Registered 13 April 2012, </a:t>
            </a:r>
          </a:p>
          <a:p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   (PPM-021-10-13042012)</a:t>
            </a:r>
          </a:p>
        </p:txBody>
      </p:sp>
      <p:sp>
        <p:nvSpPr>
          <p:cNvPr id="9" name="Rectangle 8"/>
          <p:cNvSpPr/>
          <p:nvPr/>
        </p:nvSpPr>
        <p:spPr>
          <a:xfrm>
            <a:off x="2362200" y="642918"/>
            <a:ext cx="578485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introduction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DC9E25-DEF1-4D82-9B70-A092F62EF05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287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260648"/>
            <a:ext cx="5865096" cy="633670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DC9E25-DEF1-4D82-9B70-A092F62EF05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287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2573361" y="428604"/>
            <a:ext cx="578485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introduction</a:t>
            </a:r>
          </a:p>
        </p:txBody>
      </p:sp>
      <p:graphicFrame>
        <p:nvGraphicFramePr>
          <p:cNvPr id="11" name="Diagram 10"/>
          <p:cNvGraphicFramePr/>
          <p:nvPr/>
        </p:nvGraphicFramePr>
        <p:xfrm>
          <a:off x="966314" y="1628800"/>
          <a:ext cx="8358214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DC9E25-DEF1-4D82-9B70-A092F62EF05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156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755577" y="1960379"/>
            <a:ext cx="8208912" cy="4708981"/>
          </a:xfrm>
          <a:prstGeom prst="rect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Coordinate 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hospital &amp; community resources 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   achieve 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comprehensive stoma care for new </a:t>
            </a:r>
            <a:endParaRPr lang="en-US" sz="3000" b="1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   patients 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both pre &amp; post operatively as well </a:t>
            </a:r>
            <a:endParaRPr lang="en-US" sz="3000" b="1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   after 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discharge from hospital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To provide moral &amp; physical support for </a:t>
            </a:r>
            <a:endParaRPr lang="en-US" sz="3000" b="1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    patients 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with stomas.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Provide 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opportunity for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ostomate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meet and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   talk 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with people 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undergone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Ostomies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surgery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To provide regular update on advances of </a:t>
            </a:r>
            <a:endParaRPr lang="en-US" sz="3000" b="1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   stoma 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care.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59632" y="332656"/>
            <a:ext cx="7247461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Aims of </a:t>
            </a:r>
            <a:r>
              <a:rPr lang="en-US" sz="5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mosa</a:t>
            </a:r>
            <a:endParaRPr lang="en-US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287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717032"/>
            <a:ext cx="2880320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8080" y="1845394"/>
            <a:ext cx="2878136" cy="1643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939" y="1988840"/>
            <a:ext cx="2447925" cy="18621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4149080"/>
            <a:ext cx="2786082" cy="25577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0272" y="1844824"/>
            <a:ext cx="2016125" cy="25923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0" name="Rectangle 19"/>
          <p:cNvSpPr/>
          <p:nvPr/>
        </p:nvSpPr>
        <p:spPr>
          <a:xfrm>
            <a:off x="1619672" y="476672"/>
            <a:ext cx="6876256" cy="67710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Association related to </a:t>
            </a:r>
            <a:r>
              <a:rPr lang="en-US" sz="3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mosa</a:t>
            </a:r>
            <a:endParaRPr lang="en-US" sz="3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DC9E25-DEF1-4D82-9B70-A092F62EF05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287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782653" y="642918"/>
            <a:ext cx="278961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Righ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+mn-lt"/>
                <a:cs typeface="+mn-cs"/>
              </a:rPr>
              <a:t>Activity</a:t>
            </a:r>
            <a:endParaRPr lang="en-US" sz="5400" b="1" cap="all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59632" y="2060848"/>
            <a:ext cx="7387184" cy="4247317"/>
          </a:xfrm>
          <a:prstGeom prst="rect">
            <a:avLst/>
          </a:prstGeom>
          <a:ln w="57150"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MOSA 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Council &amp;General Meeting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Ostomates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Gathering/visits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World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Ostomy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Day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Stoma Care Seminar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Community screening service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Membership drive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Dinner and Dance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Attend National and International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conferences/seminar/workshop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DC9E25-DEF1-4D82-9B70-A092F62EF05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287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491880" y="404664"/>
            <a:ext cx="278961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Righ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+mn-lt"/>
                <a:cs typeface="+mn-cs"/>
              </a:rPr>
              <a:t>Activity</a:t>
            </a:r>
            <a:endParaRPr lang="en-US" sz="5400" b="1" cap="all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+mn-lt"/>
              <a:cs typeface="+mn-cs"/>
            </a:endParaRPr>
          </a:p>
        </p:txBody>
      </p:sp>
      <p:pic>
        <p:nvPicPr>
          <p:cNvPr id="16" name="Picture 7" descr="ET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4941168"/>
            <a:ext cx="4043210" cy="17598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4126185"/>
            <a:ext cx="3816424" cy="25431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7406" y="1700808"/>
            <a:ext cx="3929090" cy="21812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1844825"/>
            <a:ext cx="4248472" cy="28916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428</Words>
  <Application>Microsoft Office PowerPoint</Application>
  <PresentationFormat>On-screen Show (4:3)</PresentationFormat>
  <Paragraphs>124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Cordia New</vt:lpstr>
      <vt:lpstr>Arial</vt:lpstr>
      <vt:lpstr>Bauhaus 93</vt:lpstr>
      <vt:lpstr>Calibri</vt:lpstr>
      <vt:lpstr>Comic Sans MS</vt:lpstr>
      <vt:lpstr>Cooper Black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RemY</dc:creator>
  <cp:lastModifiedBy>Miceplus</cp:lastModifiedBy>
  <cp:revision>67</cp:revision>
  <dcterms:created xsi:type="dcterms:W3CDTF">2012-03-03T05:40:06Z</dcterms:created>
  <dcterms:modified xsi:type="dcterms:W3CDTF">2017-03-31T01:52:58Z</dcterms:modified>
</cp:coreProperties>
</file>